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8" r:id="rId3"/>
    <p:sldId id="260" r:id="rId4"/>
    <p:sldId id="261" r:id="rId5"/>
    <p:sldId id="262" r:id="rId6"/>
    <p:sldId id="263" r:id="rId7"/>
    <p:sldId id="264" r:id="rId8"/>
    <p:sldId id="267" r:id="rId9"/>
    <p:sldId id="277" r:id="rId10"/>
    <p:sldId id="274" r:id="rId11"/>
    <p:sldId id="275" r:id="rId12"/>
    <p:sldId id="266" r:id="rId13"/>
    <p:sldId id="268" r:id="rId14"/>
    <p:sldId id="270" r:id="rId15"/>
    <p:sldId id="271" r:id="rId16"/>
    <p:sldId id="272" r:id="rId17"/>
    <p:sldId id="278" r:id="rId18"/>
    <p:sldId id="273" r:id="rId19"/>
    <p:sldId id="276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7C20"/>
    <a:srgbClr val="7839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94" autoAdjust="0"/>
    <p:restoredTop sz="65029" autoAdjust="0"/>
  </p:normalViewPr>
  <p:slideViewPr>
    <p:cSldViewPr>
      <p:cViewPr>
        <p:scale>
          <a:sx n="74" d="100"/>
          <a:sy n="74" d="100"/>
        </p:scale>
        <p:origin x="-2658" y="-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-378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8A2884-0A0B-4747-94BF-607D8F63BEDD}" type="datetimeFigureOut">
              <a:rPr lang="ru-RU" smtClean="0"/>
              <a:t>26.11.2015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D325FB-D15D-4A96-BC83-A26E213EB9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5544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Уважаемый дистрибьютор!</a:t>
            </a:r>
          </a:p>
          <a:p>
            <a:r>
              <a:rPr lang="ru-RU" dirty="0" smtClean="0"/>
              <a:t>Для вашего удобства мы создали презентационный материал о</a:t>
            </a:r>
            <a:r>
              <a:rPr lang="ru-RU" baseline="0" dirty="0" smtClean="0"/>
              <a:t> нашем уникальном продукте.</a:t>
            </a:r>
          </a:p>
          <a:p>
            <a:r>
              <a:rPr lang="ru-RU" baseline="0" dirty="0" smtClean="0"/>
              <a:t>Обращаем внимание, что слайд</a:t>
            </a:r>
            <a:r>
              <a:rPr lang="en-US" baseline="0" dirty="0" smtClean="0"/>
              <a:t> </a:t>
            </a:r>
            <a:r>
              <a:rPr lang="ru-RU" baseline="0" dirty="0" smtClean="0"/>
              <a:t>№11 содержит видеоролик с производства «Би-</a:t>
            </a:r>
            <a:r>
              <a:rPr lang="ru-RU" baseline="0" dirty="0" err="1" smtClean="0"/>
              <a:t>Лурона</a:t>
            </a:r>
            <a:r>
              <a:rPr lang="ru-RU" baseline="0" dirty="0" smtClean="0"/>
              <a:t>». Это видео запускается наведением курсора на кнопку «&gt;» в нижней части экрана.</a:t>
            </a:r>
          </a:p>
          <a:p>
            <a:r>
              <a:rPr lang="ru-RU" baseline="0" dirty="0" smtClean="0"/>
              <a:t>В комментариях к слайдам содержится информация, которую вы сможете использовать при подготовке к презентации продукта и для получения полного представления об особенностях нашего продукта.</a:t>
            </a:r>
          </a:p>
          <a:p>
            <a:endParaRPr lang="ru-RU" baseline="0" dirty="0" smtClean="0"/>
          </a:p>
          <a:p>
            <a:r>
              <a:rPr lang="ru-RU" baseline="0" dirty="0" smtClean="0"/>
              <a:t>В начале презентации обязательно представьтесь и поприветствуйте аудиторию!</a:t>
            </a:r>
          </a:p>
          <a:p>
            <a:r>
              <a:rPr lang="ru-RU" baseline="0" dirty="0" smtClean="0"/>
              <a:t>Удачных презентаций и отличных продаж!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D325FB-D15D-4A96-BC83-A26E213EB97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96090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Автор уникальной формулы</a:t>
            </a:r>
            <a:r>
              <a:rPr lang="ru-RU" baseline="0" dirty="0" smtClean="0"/>
              <a:t> д</a:t>
            </a:r>
            <a:r>
              <a:rPr lang="ru-RU" dirty="0" smtClean="0"/>
              <a:t>октор Нильс Душек около</a:t>
            </a:r>
            <a:r>
              <a:rPr lang="ru-RU" baseline="0" dirty="0" smtClean="0"/>
              <a:t> 20 лет занимался р</a:t>
            </a:r>
            <a:r>
              <a:rPr lang="ru-RU" dirty="0" smtClean="0"/>
              <a:t>азработкой и созданием</a:t>
            </a:r>
            <a:r>
              <a:rPr lang="ru-RU" baseline="0" dirty="0" smtClean="0"/>
              <a:t> продукта, который будет восстанавливать сустав, обогащая суставную жидкость </a:t>
            </a:r>
            <a:r>
              <a:rPr lang="ru-RU" baseline="0" dirty="0" err="1" smtClean="0"/>
              <a:t>гиалуроновой</a:t>
            </a:r>
            <a:r>
              <a:rPr lang="ru-RU" baseline="0" dirty="0" smtClean="0"/>
              <a:t> кислотой естественным путем.</a:t>
            </a:r>
          </a:p>
          <a:p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В поисках эффективной формулы было проведено более 1270 экспериментов.</a:t>
            </a:r>
          </a:p>
          <a:p>
            <a:r>
              <a:rPr lang="ru-RU" dirty="0" smtClean="0"/>
              <a:t>2000 год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</a:t>
            </a:r>
            <a:r>
              <a:rPr lang="ru-RU" dirty="0" smtClean="0"/>
              <a:t> успешные испытания на животных</a:t>
            </a:r>
          </a:p>
          <a:p>
            <a:r>
              <a:rPr lang="ru-RU" dirty="0" smtClean="0"/>
              <a:t>2001 год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</a:t>
            </a:r>
            <a:r>
              <a:rPr lang="ru-RU" dirty="0" smtClean="0"/>
              <a:t> первые испытания на добровольцах-спортсменах</a:t>
            </a:r>
          </a:p>
          <a:p>
            <a:r>
              <a:rPr lang="ru-RU" dirty="0" smtClean="0"/>
              <a:t>2013 год – регистрация «Би-</a:t>
            </a:r>
            <a:r>
              <a:rPr lang="ru-RU" dirty="0" err="1" smtClean="0"/>
              <a:t>Лурона</a:t>
            </a:r>
            <a:r>
              <a:rPr lang="ru-RU" dirty="0" smtClean="0"/>
              <a:t>» в России для компании </a:t>
            </a:r>
            <a:r>
              <a:rPr lang="en-US" dirty="0" smtClean="0"/>
              <a:t>Coral Club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Продукт «Би-</a:t>
            </a:r>
            <a:r>
              <a:rPr lang="ru-RU" dirty="0" err="1" smtClean="0"/>
              <a:t>Лурон</a:t>
            </a:r>
            <a:r>
              <a:rPr lang="ru-RU" dirty="0" smtClean="0"/>
              <a:t>»</a:t>
            </a:r>
            <a:r>
              <a:rPr lang="ru-RU" baseline="0" dirty="0" smtClean="0"/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создает дополнительные условия для запуска организмом естественных биологических процессов!</a:t>
            </a:r>
          </a:p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D325FB-D15D-4A96-BC83-A26E213EB97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4044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D325FB-D15D-4A96-BC83-A26E213EB978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53356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Проводя эксперименты с восполнением </a:t>
            </a:r>
            <a:r>
              <a:rPr lang="ru-RU" dirty="0" err="1" smtClean="0"/>
              <a:t>гиалуроновой</a:t>
            </a:r>
            <a:r>
              <a:rPr lang="ru-RU" dirty="0" smtClean="0"/>
              <a:t> кислоты</a:t>
            </a:r>
            <a:r>
              <a:rPr lang="ru-RU" baseline="0" dirty="0" smtClean="0"/>
              <a:t> в организме Нильс Душек и команда его разработчиков столкнулись со следующей особенностью: </a:t>
            </a:r>
            <a:r>
              <a:rPr lang="ru-RU" dirty="0" smtClean="0"/>
              <a:t>в чистом виде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иалуроновая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кислота сложно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всасывается в кровь (это связано с ее большой молекулярной массой). При прохождении стенок кишечника она распадается на моносахариды и в кровь поступают только они, а не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иалуроновая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кислота. Эффекта от такого приема ровно столько же, сколько от употребления обычного сахара.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результате 1270 экспериментов доктором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Душеком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dirty="0" smtClean="0"/>
              <a:t>была обнаружена возможность влияния на молекулярную структуру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иалуроновой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кислоты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так, чтобы прохождение через стенки кишечника не изменяло ее биологических свойств.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Немецкий ученый добился невероятных результатов! Он обнаружил определенную молекулярную структуру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гиалуроновой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кислоты, которая позволяет после прохождения через кишечник восстановиться в неповрежденную молекулярную цепь.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Таким образом была решена проблема естественного</a:t>
            </a:r>
            <a:r>
              <a:rPr lang="ru-RU" baseline="0" dirty="0" smtClean="0"/>
              <a:t> обогащения организма 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иалуроновой кислотой без потери ее биологических и химических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свойств.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Причем способ этого обогащения тоже самый естественный – это дополнительное питание</a:t>
            </a:r>
            <a:r>
              <a:rPr lang="ru-RU" baseline="0" dirty="0" smtClean="0"/>
              <a:t> в виде сиропа, который принимать вкусно и приятно.</a:t>
            </a:r>
            <a:endParaRPr lang="ru-RU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D325FB-D15D-4A96-BC83-A26E213EB97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57164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 мы уже говорили, большую эффективность в деле защиты и поддержки здорового состояния суставов </a:t>
            </a:r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показывает </a:t>
            </a:r>
            <a:r>
              <a:rPr lang="ru-RU" b="0" dirty="0" smtClean="0">
                <a:effectLst/>
              </a:rPr>
              <a:t>гиалурон-хондроитиновый комплекс.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0" dirty="0" smtClean="0">
              <a:effectLst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dirty="0" smtClean="0">
                <a:effectLst/>
              </a:rPr>
              <a:t>Именно это преимущественное взаимодействие было</a:t>
            </a:r>
            <a:r>
              <a:rPr lang="ru-RU" b="0" baseline="0" dirty="0" smtClean="0">
                <a:effectLst/>
              </a:rPr>
              <a:t> использовано</a:t>
            </a:r>
            <a:r>
              <a:rPr lang="ru-RU" b="0" dirty="0" smtClean="0">
                <a:effectLst/>
              </a:rPr>
              <a:t> в «Би-</a:t>
            </a:r>
            <a:r>
              <a:rPr lang="ru-RU" b="0" dirty="0" err="1" smtClean="0">
                <a:effectLst/>
              </a:rPr>
              <a:t>Луроне</a:t>
            </a:r>
            <a:r>
              <a:rPr lang="ru-RU" b="0" dirty="0" smtClean="0">
                <a:effectLst/>
              </a:rPr>
              <a:t>».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Гиалуроновая кислота и </a:t>
            </a:r>
            <a:r>
              <a:rPr lang="ru-RU" dirty="0" err="1" smtClean="0"/>
              <a:t>хондроитин</a:t>
            </a:r>
            <a:r>
              <a:rPr lang="ru-RU" dirty="0" smtClean="0"/>
              <a:t> </a:t>
            </a:r>
            <a:r>
              <a:rPr lang="ru-RU" dirty="0" err="1" smtClean="0"/>
              <a:t>ковалентно</a:t>
            </a:r>
            <a:r>
              <a:rPr lang="ru-RU" dirty="0" smtClean="0"/>
              <a:t> связаны в форме </a:t>
            </a:r>
            <a:r>
              <a:rPr lang="ru-RU" b="0" dirty="0" err="1" smtClean="0">
                <a:effectLst/>
              </a:rPr>
              <a:t>гиалурон-хондроитинового</a:t>
            </a:r>
            <a:r>
              <a:rPr lang="ru-RU" b="0" dirty="0" smtClean="0">
                <a:effectLst/>
              </a:rPr>
              <a:t> комплекса (ГХК)</a:t>
            </a:r>
            <a:r>
              <a:rPr lang="ru-RU" dirty="0" smtClean="0"/>
              <a:t>.</a:t>
            </a:r>
            <a:r>
              <a:rPr lang="ru-RU" baseline="0" dirty="0" smtClean="0"/>
              <a:t> 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После прохождения кишечника молекулы гиалуроновой кислоты и хондроитина попадают в кровь и транспортными белками доставляются до каждого сустава нашего организма.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</a:t>
            </a:r>
            <a:r>
              <a:rPr lang="ru-RU" b="0" dirty="0" err="1" smtClean="0">
                <a:effectLst/>
              </a:rPr>
              <a:t>иалурон-хондроитиновый</a:t>
            </a:r>
            <a:r>
              <a:rPr lang="ru-RU" b="0" dirty="0" smtClean="0">
                <a:effectLst/>
              </a:rPr>
              <a:t> комплекс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проникает в суставную сумку и в ней </a:t>
            </a:r>
            <a:r>
              <a:rPr lang="ru-RU" b="0" dirty="0" smtClean="0">
                <a:effectLst/>
              </a:rPr>
              <a:t>распадается на 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иалуроновую кислоту и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хондроитин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Это запускает следующие биологические процессы организма: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Г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иалуроновая кислота накапливается в суставной жидкости, способствует аккумуляции и удержанию воды в суставе, стимулирует 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выработку собственной г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иалуроновой кислоты.</a:t>
            </a: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2. Молекулы хондроитина используются в хряще как строительный материал.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3. Активизированные гиалуроновой кислотой рецепторы хрящевой ткани позволяют клеткам размножаться, выращивать новые клетки хряща.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4. Обновленные </a:t>
            </a:r>
            <a:r>
              <a:rPr lang="ru-RU" baseline="0" dirty="0" err="1" smtClean="0"/>
              <a:t>хондроцитные</a:t>
            </a:r>
            <a:r>
              <a:rPr lang="ru-RU" baseline="0" dirty="0" smtClean="0"/>
              <a:t> (клетки хряща) клетки нормализуют свой метаболизм и уже сами способны вырабатывать собственную гиалуроновую кислоту и выращивать полноценные хрящевые клетки как здоровый сустав.</a:t>
            </a: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D325FB-D15D-4A96-BC83-A26E213EB978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57164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Когда это происходит?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При приеме «Би-</a:t>
            </a:r>
            <a:r>
              <a:rPr lang="ru-RU" dirty="0" err="1" smtClean="0"/>
              <a:t>Лурона</a:t>
            </a:r>
            <a:r>
              <a:rPr lang="ru-RU" dirty="0" smtClean="0"/>
              <a:t>»</a:t>
            </a:r>
            <a:r>
              <a:rPr lang="ru-RU" baseline="0" dirty="0" smtClean="0"/>
              <a:t> </a:t>
            </a:r>
            <a:r>
              <a:rPr lang="ru-RU" b="0" dirty="0" smtClean="0">
                <a:effectLst/>
              </a:rPr>
              <a:t>гиалурон-хондроитиновый комплекс</a:t>
            </a:r>
            <a:r>
              <a:rPr lang="ru-RU" b="0" baseline="0" dirty="0" smtClean="0">
                <a:effectLst/>
              </a:rPr>
              <a:t> уже через 15 минут попадает в лимфу и находится в ней до 48 часов.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baseline="0" dirty="0" smtClean="0">
                <a:effectLst/>
              </a:rPr>
              <a:t>Через 24 часа после приема  гиалуроновая кислота и </a:t>
            </a:r>
            <a:r>
              <a:rPr lang="ru-RU" b="0" baseline="0" dirty="0" err="1" smtClean="0">
                <a:effectLst/>
              </a:rPr>
              <a:t>хондроитин</a:t>
            </a:r>
            <a:r>
              <a:rPr lang="ru-RU" b="0" baseline="0" dirty="0" smtClean="0">
                <a:effectLst/>
              </a:rPr>
              <a:t> попадают в </a:t>
            </a:r>
            <a:r>
              <a:rPr lang="ru-RU" b="0" baseline="0" dirty="0" err="1" smtClean="0">
                <a:effectLst/>
              </a:rPr>
              <a:t>сеновиальную</a:t>
            </a:r>
            <a:r>
              <a:rPr lang="ru-RU" b="0" baseline="0" dirty="0" smtClean="0">
                <a:effectLst/>
              </a:rPr>
              <a:t> (суставную) жидкость тем самым запуская процесс пролиферации (разрастания ткани путем размножения клеток делением), роста новых клеток, выработку собственной гиалуроновой кислоты.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0" baseline="0" dirty="0" smtClean="0">
              <a:effectLst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baseline="0" dirty="0" smtClean="0">
                <a:effectLst/>
              </a:rPr>
              <a:t>Начинается процесс обновления суставной жидкости за счет поступления </a:t>
            </a:r>
            <a:r>
              <a:rPr lang="ru-RU" b="0" baseline="0" dirty="0" err="1" smtClean="0">
                <a:effectLst/>
              </a:rPr>
              <a:t>гиалуроновой</a:t>
            </a:r>
            <a:r>
              <a:rPr lang="ru-RU" b="0" baseline="0" dirty="0" smtClean="0">
                <a:effectLst/>
              </a:rPr>
              <a:t> кислоты, он будет идти постоянно на протяжении приема «Би-</a:t>
            </a:r>
            <a:r>
              <a:rPr lang="ru-RU" b="0" baseline="0" dirty="0" err="1" smtClean="0">
                <a:effectLst/>
              </a:rPr>
              <a:t>Лурона</a:t>
            </a:r>
            <a:r>
              <a:rPr lang="ru-RU" b="0" baseline="0" dirty="0" smtClean="0">
                <a:effectLst/>
              </a:rPr>
              <a:t>» и еще 3-5 месяцев после окончания курса.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baseline="0" dirty="0" smtClean="0">
                <a:effectLst/>
              </a:rPr>
              <a:t>Также активизируется процесс наращивания хрящевой ткани, и хрящ будет восстанавливаться биологически естественным путем. Время для его полного восстановления будет зависеть от степени потери (стертости) хряща.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baseline="0" dirty="0" smtClean="0">
                <a:effectLst/>
              </a:rPr>
              <a:t>Положительный эффект от приема продукта наблюдается уже после 2-3 недель применения.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baseline="0" dirty="0" smtClean="0">
                <a:effectLst/>
              </a:rPr>
              <a:t>Курс приема – 1 месяц.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baseline="0" dirty="0" smtClean="0">
                <a:effectLst/>
              </a:rPr>
              <a:t>Пролонгированное действие – от 3 до 5 месяцев после курса приема.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baseline="0" dirty="0" smtClean="0">
                <a:effectLst/>
              </a:rPr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D325FB-D15D-4A96-BC83-A26E213EB978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57164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 что обратить внимание при принятии решения об</a:t>
            </a:r>
            <a:r>
              <a:rPr lang="ru-RU" baseline="0" dirty="0" smtClean="0"/>
              <a:t> употреблении «</a:t>
            </a:r>
            <a:r>
              <a:rPr lang="ru-RU" dirty="0" smtClean="0"/>
              <a:t>Би-</a:t>
            </a:r>
            <a:r>
              <a:rPr lang="ru-RU" dirty="0" err="1" smtClean="0"/>
              <a:t>Лурона</a:t>
            </a:r>
            <a:r>
              <a:rPr lang="ru-RU" dirty="0" smtClean="0"/>
              <a:t>»?</a:t>
            </a:r>
            <a:endParaRPr lang="ru-RU" baseline="0" dirty="0" smtClean="0"/>
          </a:p>
          <a:p>
            <a:endParaRPr lang="ru-RU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1. Напоминаем, что высота </a:t>
            </a:r>
            <a:r>
              <a:rPr lang="ru-RU" dirty="0" smtClean="0"/>
              <a:t>гиалинового хряща </a:t>
            </a:r>
            <a:r>
              <a:rPr lang="ru-RU" b="0" baseline="0" dirty="0" smtClean="0">
                <a:effectLst/>
              </a:rPr>
              <a:t>–</a:t>
            </a:r>
            <a:r>
              <a:rPr lang="ru-RU" dirty="0" smtClean="0"/>
              <a:t> 3-5 мм, и</a:t>
            </a:r>
            <a:r>
              <a:rPr lang="ru-RU" baseline="0" dirty="0" smtClean="0"/>
              <a:t> </a:t>
            </a:r>
            <a:r>
              <a:rPr lang="ru-RU" dirty="0" smtClean="0"/>
              <a:t>гиалурон-хондроитиновый комплекс</a:t>
            </a:r>
            <a:r>
              <a:rPr lang="ru-RU" baseline="0" dirty="0" smtClean="0"/>
              <a:t> поможет «нарастить» слой хряща, если его толщина не менее 1 мм. Если хрящи в суставе стерты и у человека 5-я степень артроза, то прием «Би-</a:t>
            </a:r>
            <a:r>
              <a:rPr lang="ru-RU" baseline="0" dirty="0" err="1" smtClean="0"/>
              <a:t>Лурона</a:t>
            </a:r>
            <a:r>
              <a:rPr lang="ru-RU" baseline="0" dirty="0" smtClean="0"/>
              <a:t>» ситуацию в данном случае,</a:t>
            </a:r>
            <a:r>
              <a:rPr lang="ru-RU" dirty="0" smtClean="0"/>
              <a:t> </a:t>
            </a:r>
            <a:r>
              <a:rPr lang="ru-RU" baseline="0" dirty="0" smtClean="0"/>
              <a:t>увы, уже не исправит.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r>
              <a:rPr lang="ru-RU" dirty="0" smtClean="0"/>
              <a:t>2. «Би-</a:t>
            </a:r>
            <a:r>
              <a:rPr lang="ru-RU" dirty="0" err="1" smtClean="0"/>
              <a:t>Лурон</a:t>
            </a:r>
            <a:r>
              <a:rPr lang="ru-RU" dirty="0" smtClean="0"/>
              <a:t>» в меньшей</a:t>
            </a:r>
            <a:r>
              <a:rPr lang="ru-RU" baseline="0" dirty="0" smtClean="0"/>
              <a:t> степени эффективен при а</a:t>
            </a:r>
            <a:r>
              <a:rPr lang="ru-RU" dirty="0" smtClean="0"/>
              <a:t>ртритах,</a:t>
            </a:r>
            <a:r>
              <a:rPr lang="ru-RU" baseline="0" dirty="0" smtClean="0"/>
              <a:t> так как их причина не в недостаточном количестве гиалуроновой кислоты, а в воспалительных процессах сустава. Для эффективного воздействия на пораженный участок необходимо сначала устранить инфекцию.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3. Сахарный диабет. Противопоказаний к применению продукта «Би-</a:t>
            </a:r>
            <a:r>
              <a:rPr lang="ru-RU" dirty="0" err="1" smtClean="0"/>
              <a:t>Лурон</a:t>
            </a:r>
            <a:r>
              <a:rPr lang="ru-RU" dirty="0" smtClean="0"/>
              <a:t>» при диабете нет. Рекомендуется проконсультироваться с врачом-эндокринологом до приема продукта с целью возможной коррекции доз принимаемых лекарственных препаратов и диеты.</a:t>
            </a:r>
          </a:p>
          <a:p>
            <a:endParaRPr lang="ru-RU" dirty="0" smtClean="0"/>
          </a:p>
          <a:p>
            <a:r>
              <a:rPr lang="ru-RU" dirty="0" smtClean="0"/>
              <a:t>4. В начале приема возможны болезненные ощущения</a:t>
            </a:r>
            <a:r>
              <a:rPr lang="ru-RU" baseline="0" dirty="0" smtClean="0"/>
              <a:t> в области суставов. Они связаны с наполняемостью гиалуроновой кислотой суставной жидкости и непривычным ощущением «растяжения» суставной сумки.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D325FB-D15D-4A96-BC83-A26E213EB978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19153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Как</a:t>
            </a:r>
            <a:r>
              <a:rPr lang="ru-RU" baseline="0" dirty="0" smtClean="0"/>
              <a:t> мы уже говорили, после 22 лет выработка </a:t>
            </a:r>
            <a:r>
              <a:rPr lang="ru-RU" baseline="0" dirty="0" err="1" smtClean="0"/>
              <a:t>гиалуроновой</a:t>
            </a:r>
            <a:r>
              <a:rPr lang="ru-RU" baseline="0" dirty="0" smtClean="0"/>
              <a:t> кислоты организмом начинает снижаться и уже не покрывает необходимых потребностей тканей. А после</a:t>
            </a:r>
            <a:r>
              <a:rPr lang="ru-RU" dirty="0" smtClean="0"/>
              <a:t> 60 лет организм производит только 10% от ее необходимого количества. </a:t>
            </a:r>
          </a:p>
          <a:p>
            <a:endParaRPr lang="ru-RU" baseline="0" dirty="0" smtClean="0"/>
          </a:p>
          <a:p>
            <a:r>
              <a:rPr lang="ru-RU" dirty="0" smtClean="0"/>
              <a:t>Народная мудрость гласит: «грамм профилактики стоит килограмма лечения». </a:t>
            </a:r>
          </a:p>
          <a:p>
            <a:endParaRPr lang="ru-RU" dirty="0" smtClean="0"/>
          </a:p>
          <a:p>
            <a:r>
              <a:rPr lang="ru-RU" dirty="0" smtClean="0"/>
              <a:t>Задумайтесь, что вам ближе: проходить дорогостоящий и болезненный курс инъекций </a:t>
            </a:r>
            <a:r>
              <a:rPr lang="ru-RU" dirty="0" err="1" smtClean="0"/>
              <a:t>гиалуроновой</a:t>
            </a:r>
            <a:r>
              <a:rPr lang="ru-RU" dirty="0" smtClean="0"/>
              <a:t> кислоты или </a:t>
            </a:r>
            <a:r>
              <a:rPr lang="ru-RU" baseline="0" dirty="0" smtClean="0"/>
              <a:t>после 22-25 лет 1 раз в год пропивать курс «Би-</a:t>
            </a:r>
            <a:r>
              <a:rPr lang="ru-RU" baseline="0" dirty="0" err="1" smtClean="0"/>
              <a:t>Лурона</a:t>
            </a:r>
            <a:r>
              <a:rPr lang="ru-RU" baseline="0" dirty="0" smtClean="0"/>
              <a:t>»?</a:t>
            </a:r>
          </a:p>
          <a:p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В наших силах поддерживать</a:t>
            </a:r>
            <a:r>
              <a:rPr lang="ru-RU" baseline="0" dirty="0" smtClean="0"/>
              <a:t> возможность организма самостоятельно вырабатывать </a:t>
            </a:r>
            <a:r>
              <a:rPr lang="ru-RU" baseline="0" dirty="0" err="1" smtClean="0"/>
              <a:t>гиалуроновую</a:t>
            </a:r>
            <a:r>
              <a:rPr lang="ru-RU" baseline="0" dirty="0" smtClean="0"/>
              <a:t> кислоту!</a:t>
            </a:r>
          </a:p>
          <a:p>
            <a:endParaRPr lang="ru-RU" baseline="0" dirty="0" smtClean="0"/>
          </a:p>
          <a:p>
            <a:r>
              <a:rPr lang="ru-RU" baseline="0" dirty="0" smtClean="0"/>
              <a:t>«Би-</a:t>
            </a:r>
            <a:r>
              <a:rPr lang="ru-RU" baseline="0" dirty="0" err="1" smtClean="0"/>
              <a:t>Лурон</a:t>
            </a:r>
            <a:r>
              <a:rPr lang="ru-RU" baseline="0" dirty="0" smtClean="0"/>
              <a:t>» показан и детям в стадии эффективного роста. Это поддержит правильное формирование скелета, поможет избежать деформации костей при физических нагрузках.</a:t>
            </a:r>
          </a:p>
          <a:p>
            <a:endParaRPr lang="ru-RU" baseline="0" dirty="0" smtClean="0"/>
          </a:p>
          <a:p>
            <a:r>
              <a:rPr lang="ru-RU" baseline="0" dirty="0" smtClean="0"/>
              <a:t>Интенсивные занятия спортом приводят к повышенной нагрузке на суставы и именно поэтому «Би-</a:t>
            </a:r>
            <a:r>
              <a:rPr lang="ru-RU" baseline="0" dirty="0" err="1" smtClean="0"/>
              <a:t>Лурон</a:t>
            </a:r>
            <a:r>
              <a:rPr lang="ru-RU" baseline="0" dirty="0" smtClean="0"/>
              <a:t>» показан спортсменам и людям, активно занимающимся спортом, даже в оздоровительно-профилактических целях.</a:t>
            </a:r>
          </a:p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D325FB-D15D-4A96-BC83-A26E213EB978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6456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А также вашими активными помощниками будут:</a:t>
            </a:r>
          </a:p>
          <a:p>
            <a:r>
              <a:rPr lang="ru-RU" baseline="0" dirty="0" smtClean="0"/>
              <a:t>1. Ежедневное употребление чистой воды в достаточном объеме.</a:t>
            </a:r>
          </a:p>
          <a:p>
            <a:r>
              <a:rPr lang="ru-RU" baseline="0" dirty="0" smtClean="0"/>
              <a:t>2. Регулярная гигиена (очистка) организма. </a:t>
            </a:r>
          </a:p>
          <a:p>
            <a:endParaRPr lang="ru-RU" baseline="0" dirty="0" smtClean="0"/>
          </a:p>
          <a:p>
            <a:r>
              <a:rPr lang="ru-RU" baseline="0" dirty="0" smtClean="0"/>
              <a:t>Выбирайте сами: профилактика и комплексное оздоровление или дорогостоящее лечение локальной области.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D325FB-D15D-4A96-BC83-A26E213EB978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80022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Выбор</a:t>
            </a:r>
            <a:r>
              <a:rPr lang="ru-RU" baseline="0" dirty="0" smtClean="0"/>
              <a:t> огромен: просто жить, испытывая скованность, дискомфорт и боли при движении или наслаждаться свободой движения, несмотря на возраст, условия, физические и ежедневные нагрузки.</a:t>
            </a:r>
          </a:p>
          <a:p>
            <a:r>
              <a:rPr lang="ru-RU" baseline="0" dirty="0" smtClean="0"/>
              <a:t>Примите правильное решение в пользу здоровья и молодости ваших суставов!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D325FB-D15D-4A96-BC83-A26E213EB978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66493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Для вашего удобства для продукта «Би-</a:t>
            </a:r>
            <a:r>
              <a:rPr lang="ru-RU" dirty="0" err="1" smtClean="0"/>
              <a:t>Лурон</a:t>
            </a:r>
            <a:r>
              <a:rPr lang="ru-RU" dirty="0" smtClean="0"/>
              <a:t>» мы создали сайт: http://b-luron.com/</a:t>
            </a:r>
          </a:p>
          <a:p>
            <a:endParaRPr lang="ru-RU" dirty="0" smtClean="0"/>
          </a:p>
          <a:p>
            <a:r>
              <a:rPr lang="ru-RU" dirty="0" smtClean="0"/>
              <a:t>Удачи!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D325FB-D15D-4A96-BC83-A26E213EB978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0673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Все знают такую простую истину, что движение – это жизнь. Именно постоянное движение дает нам энергию и дарит радость от свободы перемещений. Пойти утром в душ или сделать разминку, налить себе утренний чай или искать в шкафу любимую рубашку, гулять по солнечному лесу или проводить для партнеров презентацию – каждый день мы совершаем тысячи движений. В полной мере освоить этот мир и покорить его, поставить новые цели и достигнуть их, наслаждаться каждым мгновением этой жизни невозможно без постоянного движения.</a:t>
            </a:r>
          </a:p>
          <a:p>
            <a:r>
              <a:rPr lang="ru-RU" dirty="0" smtClean="0"/>
              <a:t>Каждую секунду жизни человека 230 наших суставов делают тысячи движений. Например, за всю свою жизнь человек примерно 25 миллионов раз сгибает пальцы, а шагов совершает еще больше – 220 миллионов. </a:t>
            </a:r>
          </a:p>
          <a:p>
            <a:r>
              <a:rPr lang="ru-RU" dirty="0" smtClean="0"/>
              <a:t>Поэтому в нашей жизни так важны здоровые суставы. Именно они призваны распределять нагрузку на всю свою поверхность. А их подвижность напрямую зависит от количества и качества суставной жидкости, которая улучшает скольжение и питание хряща.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D325FB-D15D-4A96-BC83-A26E213EB97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197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Наши суставы рассчитаны на долговечную безупречную работу. В чем же причина? Почему суставам нужна помощь?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ru-RU" dirty="0" smtClean="0"/>
              <a:t>В течение жизни мы нагружаем наши суставы и, казалось бы, самые обыденные</a:t>
            </a:r>
            <a:r>
              <a:rPr lang="ru-RU" baseline="0" dirty="0" smtClean="0"/>
              <a:t> ежедневные ситуации являются опасными и разрушающими.</a:t>
            </a:r>
          </a:p>
          <a:p>
            <a:r>
              <a:rPr lang="ru-RU" baseline="0" dirty="0" smtClean="0"/>
              <a:t>Ваша профессия связана с постоянным стоянием на ногах (продавец, хирург, парикмахер, повар и пр.).</a:t>
            </a:r>
          </a:p>
          <a:p>
            <a:r>
              <a:rPr lang="ru-RU" baseline="0" dirty="0" smtClean="0"/>
              <a:t>Большую часть дня вы проводите на ногах, тем самым нагружая колени, голеностоп.</a:t>
            </a:r>
            <a:endParaRPr lang="ru-RU" dirty="0" smtClean="0"/>
          </a:p>
          <a:p>
            <a:r>
              <a:rPr lang="ru-RU" dirty="0" smtClean="0"/>
              <a:t>Ваш</a:t>
            </a:r>
            <a:r>
              <a:rPr lang="ru-RU" baseline="0" dirty="0" smtClean="0"/>
              <a:t> рабочий день проходит за офисным столом или вы работаете водителем/машинистом.</a:t>
            </a:r>
          </a:p>
          <a:p>
            <a:r>
              <a:rPr lang="ru-RU" baseline="0" dirty="0" smtClean="0"/>
              <a:t>При длительном сидении ваш позвоночник и шейный отдел испытывают повышенную нагрузку.</a:t>
            </a:r>
          </a:p>
          <a:p>
            <a:endParaRPr lang="ru-RU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В группе риска находятся и дети: в стадии интенсивного роста скелета (12-14 лет) рост костей опережает рост суставов. А еще занятия спортом, микротравмы суставов,</a:t>
            </a:r>
            <a:r>
              <a:rPr lang="ru-RU" baseline="0" dirty="0" smtClean="0"/>
              <a:t> которые часто бывают последствиями занятий спортом, двигательная активность</a:t>
            </a:r>
            <a:r>
              <a:rPr lang="ru-RU" dirty="0" smtClean="0"/>
              <a:t>…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Бытовые ситуации:</a:t>
            </a:r>
            <a:r>
              <a:rPr lang="ru-RU" baseline="0" dirty="0" smtClean="0"/>
              <a:t> регулярное ношение обуви на каблуках, подъем тяжестей, избыточный вес, большие или односторонние нагрузки – все это дает повышенную нагрузку на суставы и повышает степень их изнашиваемости.</a:t>
            </a:r>
            <a:endParaRPr lang="ru-RU" dirty="0" smtClean="0"/>
          </a:p>
          <a:p>
            <a:endParaRPr lang="ru-RU" baseline="0" dirty="0" smtClean="0"/>
          </a:p>
          <a:p>
            <a:r>
              <a:rPr lang="ru-RU" i="1" baseline="0" dirty="0" smtClean="0"/>
              <a:t>Общеизвестный факт, что с возрастом человек теряет в росте. Почему? Ведь наши кости уменьшаться не могут?!</a:t>
            </a:r>
          </a:p>
          <a:p>
            <a:r>
              <a:rPr lang="ru-RU" i="1" baseline="0" dirty="0" smtClean="0"/>
              <a:t>Этот факт связан с тем, что в течение жизни межпозвоночные диски нашего скелета подсыхают (просаживаются) и рост человека уменьшается.</a:t>
            </a:r>
          </a:p>
          <a:p>
            <a:r>
              <a:rPr lang="ru-RU" i="1" baseline="0" dirty="0" smtClean="0"/>
              <a:t>Но кроме визуального эффекта есть более серьезные последствия: травмируются нервные окончания, появляются боли, радикулиты, нарушается снабжение органов и тканей нервами, ухудшается их связь с центральной нервной системой (ЦНС).</a:t>
            </a:r>
          </a:p>
          <a:p>
            <a:endParaRPr lang="ru-RU" i="1" dirty="0" smtClean="0"/>
          </a:p>
          <a:p>
            <a:r>
              <a:rPr lang="ru-RU" i="1" dirty="0" smtClean="0"/>
              <a:t>Возраст. По данным Всемирной организации здравоохранения </a:t>
            </a:r>
            <a:r>
              <a:rPr lang="ru-RU" i="1" baseline="0" dirty="0" smtClean="0"/>
              <a:t>уже после 40 лет </a:t>
            </a:r>
            <a:r>
              <a:rPr lang="ru-RU" i="1" dirty="0" smtClean="0"/>
              <a:t>у 50 и более</a:t>
            </a:r>
            <a:r>
              <a:rPr lang="ru-RU" i="1" baseline="0" dirty="0" smtClean="0"/>
              <a:t> процентов людей наблюдаются изменения в суставах. Это боли, сухость, поскрипывания, ограничения подвижности, скованность по утрам.</a:t>
            </a:r>
          </a:p>
          <a:p>
            <a:r>
              <a:rPr lang="ru-RU" i="1" baseline="0" dirty="0" smtClean="0"/>
              <a:t>80% людей 50-60 лет уже имеют хронические повреждения суставов.</a:t>
            </a:r>
          </a:p>
          <a:p>
            <a:r>
              <a:rPr lang="ru-RU" i="1" baseline="0" dirty="0" smtClean="0"/>
              <a:t>В возрасте 60 и более лет это количество увеличивается до 85-87%. </a:t>
            </a:r>
          </a:p>
          <a:p>
            <a:endParaRPr lang="ru-RU" i="1" dirty="0" smtClean="0"/>
          </a:p>
          <a:p>
            <a:r>
              <a:rPr lang="ru-RU" i="1" dirty="0" smtClean="0"/>
              <a:t>Артроз – одно из самых распространенных заболеваний суставов. По данным ВОЗ на сегодняшний момент артрозом страдают около 10% населения планеты (т.е. каждый десятый человек!). Так, у людей до 45 лет он встречается у 2% населения, в возрасте от 45 до 65 лет болеют уже 30-40%, а после 65 лет – 60-80 %. Артроз долго считался болезнью пожилых</a:t>
            </a:r>
            <a:r>
              <a:rPr lang="ru-RU" i="1" baseline="0" dirty="0" smtClean="0"/>
              <a:t> людей</a:t>
            </a:r>
            <a:r>
              <a:rPr lang="ru-RU" i="1" dirty="0" smtClean="0"/>
              <a:t>, но на сегодняшний день его возраст молодеет. </a:t>
            </a:r>
          </a:p>
          <a:p>
            <a:endParaRPr lang="en-US" i="1" dirty="0" smtClean="0"/>
          </a:p>
          <a:p>
            <a:r>
              <a:rPr lang="ru-RU" dirty="0" smtClean="0"/>
              <a:t>К сожалению, стараясь привнести в свою жизнь максимум комфорта, мы расплачиваемся за это здоровьем. Неправильное питание, малоподвижный образ жизни, стрессы и т. п. неблагоприятно сказываются на состоянии суставов. Часто</a:t>
            </a:r>
            <a:r>
              <a:rPr lang="ru-RU" baseline="0" dirty="0" smtClean="0"/>
              <a:t> мы не задумываемся о своем здоровье, пока оно не дает сбой – появляется боль….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D325FB-D15D-4A96-BC83-A26E213EB97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05607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ru-RU" dirty="0" smtClean="0"/>
              <a:t>Давайте посмотрим, как выглядит здоровый сустав.</a:t>
            </a:r>
            <a:endParaRPr lang="en-US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ru-RU" dirty="0" smtClean="0"/>
              <a:t>Любой из наших суставов состоит из: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>
                <a:effectLst/>
              </a:rPr>
              <a:t>суставных поверхностей костей, покрытых хрящевой тканью;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>
                <a:effectLst/>
              </a:rPr>
              <a:t>суставной сумки, или капсулы из соединительной ткани;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>
                <a:effectLst/>
              </a:rPr>
              <a:t>синовиальной оболочки, или мембраны, выстилающей капсулу изнутри и продуцирующей синовиальную жидкость.</a:t>
            </a:r>
          </a:p>
          <a:p>
            <a:endParaRPr lang="ru-RU" baseline="0" dirty="0" smtClean="0"/>
          </a:p>
          <a:p>
            <a:r>
              <a:rPr lang="ru-RU" dirty="0" smtClean="0"/>
              <a:t>Суставная сумка с внутренней стороны покрыта специальной субстанцией, называемой синовиальной оболочкой, или мембраной. Эта внутренняя оболочка обеспечивает питание сустава и производит «суставной сок» </a:t>
            </a: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–</a:t>
            </a:r>
            <a:r>
              <a:rPr lang="ru-RU" dirty="0" smtClean="0"/>
              <a:t> синовиальную жидкость (суставную жидкость), которая снижает трение в суставе и этим защищает их от истирания. </a:t>
            </a:r>
          </a:p>
          <a:p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При уменьшении нагрузки хрящ пропитывается суставной жидкостью, как губка, а при увеличении нагрузки хрящ выделяет эту жидкость в зависимости от степени нагрузки. Синовиальная жидкость одновременно изолирует суставные поверхности друг от друга и образует скользкую поверхность,</a:t>
            </a:r>
            <a:r>
              <a:rPr lang="ru-RU" baseline="0" dirty="0" smtClean="0"/>
              <a:t> таким образом, з</a:t>
            </a:r>
            <a:r>
              <a:rPr lang="ru-RU" dirty="0" smtClean="0"/>
              <a:t>доровый сустав «смазывает» себя сам. Суставная</a:t>
            </a:r>
            <a:r>
              <a:rPr lang="ru-RU" baseline="0" dirty="0" smtClean="0"/>
              <a:t> сумка достаточно эластична, она растягивается, когда мы совершаем движение, это и обеспечивает подвижность суставов, полный объем движения. 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Костные окончания (эпифизы) защищены гиалиновым хрящом высотой 3-5 мм, который является «защитной подушкой»: хрящ поглощает тяжелые воздействия и резкие движения. Суставной хрящ не соединен с системой кровообращения, поэтому не получает питательные вещества из крови. Их источником является суставная жидкость. </a:t>
            </a:r>
          </a:p>
          <a:p>
            <a:endParaRPr lang="ru-RU" dirty="0" smtClean="0"/>
          </a:p>
          <a:p>
            <a:r>
              <a:rPr lang="ru-RU" dirty="0" smtClean="0"/>
              <a:t>Суставная жидкость (синовиальная жидкость) состоит из </a:t>
            </a:r>
            <a:r>
              <a:rPr lang="ru-RU" dirty="0" err="1" smtClean="0"/>
              <a:t>гликозаминогликанов</a:t>
            </a:r>
            <a:r>
              <a:rPr lang="ru-RU" dirty="0" smtClean="0"/>
              <a:t>, гиалуроновой кислоты, </a:t>
            </a:r>
            <a:r>
              <a:rPr lang="ru-RU" dirty="0" err="1" smtClean="0"/>
              <a:t>хондроитин</a:t>
            </a:r>
            <a:r>
              <a:rPr lang="ru-RU" dirty="0" smtClean="0"/>
              <a:t> сульфата и воды. Именно из нее клетки хряща получают нужные им питательные вещества и отдают продукты обмена.</a:t>
            </a:r>
            <a:r>
              <a:rPr lang="ru-RU" baseline="0" dirty="0" smtClean="0"/>
              <a:t> </a:t>
            </a:r>
            <a:endParaRPr lang="ru-RU" dirty="0" smtClean="0"/>
          </a:p>
          <a:p>
            <a:r>
              <a:rPr lang="ru-RU" dirty="0" smtClean="0"/>
              <a:t>И именно от качественного состава суставной жидкости</a:t>
            </a:r>
            <a:r>
              <a:rPr lang="ru-RU" baseline="0" dirty="0" smtClean="0"/>
              <a:t> будет зависеть питание, а значит, и здоровье, подвижность суставов.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D325FB-D15D-4A96-BC83-A26E213EB978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019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Вследствие микротравм,</a:t>
            </a:r>
            <a:r>
              <a:rPr lang="ru-RU" baseline="0" dirty="0" smtClean="0"/>
              <a:t> возрастных изменений в организме, повышенных нагрузок (лишний вес, подъем тяжестей, гиподинамия, длительное хождение на каблуках и прочие причины) процесс выработки гиалуроновой кислоты (главного питательного элемента для сустава) суставной сумкой ухудшается и, как следствие, питание хряща нарушается, хрящевые поверхности истончаются. </a:t>
            </a:r>
          </a:p>
          <a:p>
            <a:r>
              <a:rPr lang="ru-RU" baseline="0" dirty="0" smtClean="0"/>
              <a:t>Суставная сумка становится неэластичной, сустав – малоподвижным.</a:t>
            </a:r>
            <a:endParaRPr lang="ru-RU" dirty="0" smtClean="0"/>
          </a:p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D325FB-D15D-4A96-BC83-A26E213EB97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46472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Здоровый и молодой организм производит </a:t>
            </a:r>
            <a:r>
              <a:rPr lang="ru-RU" dirty="0" err="1" smtClean="0"/>
              <a:t>гиалуроновую</a:t>
            </a:r>
            <a:r>
              <a:rPr lang="ru-RU" dirty="0" smtClean="0"/>
              <a:t> кислоту сам. </a:t>
            </a:r>
          </a:p>
          <a:p>
            <a:r>
              <a:rPr lang="ru-RU" dirty="0" smtClean="0"/>
              <a:t>Но с возрастом ее синтез в организме замедляется, и вот когда это происходит, начинаются проблемы с суставами, а</a:t>
            </a:r>
            <a:r>
              <a:rPr lang="ru-RU" baseline="0" dirty="0" smtClean="0"/>
              <a:t> еще</a:t>
            </a:r>
            <a:r>
              <a:rPr lang="ru-RU" dirty="0" smtClean="0"/>
              <a:t> мы замечаем те самые нежелательные морщинки – первые признаки преждевременного старения. </a:t>
            </a:r>
          </a:p>
          <a:p>
            <a:r>
              <a:rPr lang="ru-RU" dirty="0" smtClean="0"/>
              <a:t>В возрасте 40 лет образование собственной </a:t>
            </a:r>
            <a:r>
              <a:rPr lang="ru-RU" dirty="0" err="1" smtClean="0"/>
              <a:t>гиалуроновой</a:t>
            </a:r>
            <a:r>
              <a:rPr lang="ru-RU" dirty="0" smtClean="0"/>
              <a:t> кислоты уменьшается на 50%. В 60 лет и далее организм производит только 10% от ее необходимого количества. </a:t>
            </a:r>
          </a:p>
          <a:p>
            <a:endParaRPr lang="ru-RU" b="0" dirty="0" smtClean="0">
              <a:effectLst/>
            </a:endParaRPr>
          </a:p>
          <a:p>
            <a:r>
              <a:rPr lang="ru-RU" b="1" dirty="0" err="1" smtClean="0">
                <a:effectLst/>
              </a:rPr>
              <a:t>Гиалуроновая</a:t>
            </a:r>
            <a:r>
              <a:rPr lang="ru-RU" b="1" dirty="0" smtClean="0">
                <a:effectLst/>
              </a:rPr>
              <a:t> кислота – больше чем просто «суставная жидкость» </a:t>
            </a:r>
            <a:endParaRPr lang="ru-RU" dirty="0" smtClean="0"/>
          </a:p>
          <a:p>
            <a:r>
              <a:rPr lang="ru-RU" dirty="0" smtClean="0"/>
              <a:t>Гиалуроновая кислота содержится во многих тканях человеческого организма: хрящи, кости, стекловидное тело, сердечные клапаны, кожа, синовиальная жидкость. Она натягивает кожу </a:t>
            </a:r>
          </a:p>
          <a:p>
            <a:r>
              <a:rPr lang="ru-RU" dirty="0" smtClean="0"/>
              <a:t>и кожные связки, эластично поддерживает хрящ и смазывает наши суставы, является основной составляющей синовиальной (или суставной) жидкости. Без этой жидкости не работали бы наши суставы. </a:t>
            </a:r>
          </a:p>
          <a:p>
            <a:r>
              <a:rPr lang="ru-RU" dirty="0" smtClean="0"/>
              <a:t>Гиалуроновая кислота по химической структуре относится к </a:t>
            </a:r>
            <a:r>
              <a:rPr lang="ru-RU" dirty="0" err="1" smtClean="0"/>
              <a:t>гликозамингликанам</a:t>
            </a:r>
            <a:r>
              <a:rPr lang="ru-RU" dirty="0" smtClean="0"/>
              <a:t>, или </a:t>
            </a:r>
            <a:r>
              <a:rPr lang="ru-RU" dirty="0" err="1" smtClean="0"/>
              <a:t>мукополисахаридам</a:t>
            </a:r>
            <a:r>
              <a:rPr lang="ru-RU" dirty="0" smtClean="0"/>
              <a:t>, так как может связывать большие количества воды, в результате чего межклеточное вещество приобретает характер желеобразного матрикса, способного «поддерживать» клетки.</a:t>
            </a:r>
          </a:p>
          <a:p>
            <a:r>
              <a:rPr lang="ru-RU" dirty="0" smtClean="0"/>
              <a:t>Гиалуроновая кислота способна связывать и удерживать до шести литров воды на грамм. Воду нельзя сжать. Это свойство гиалуроновая кислота передает суставам. Она отвечает за консистенцию жидкости в тканях и изменяет ее вязкость в зависимости от действия механических сил: жидкость становится более жидкой при высоких нагрузках, но остается достаточно вязкой, чтобы не исчезнуть из суставов </a:t>
            </a:r>
          </a:p>
          <a:p>
            <a:r>
              <a:rPr lang="ru-RU" dirty="0" smtClean="0"/>
              <a:t>в виде воды. </a:t>
            </a:r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b="1" dirty="0" smtClean="0">
                <a:effectLst/>
              </a:rPr>
              <a:t>Хондроитин – «эластическое чудо»</a:t>
            </a:r>
          </a:p>
          <a:p>
            <a:r>
              <a:rPr lang="ru-RU" dirty="0" err="1" smtClean="0"/>
              <a:t>Хондроитин</a:t>
            </a:r>
            <a:r>
              <a:rPr lang="ru-RU" dirty="0" smtClean="0"/>
              <a:t> – важная составляющая хряща. Хондроитин мы частично употребляем с пищей, а частично он синтезируется в организме сам. Его биоактивной формой является </a:t>
            </a:r>
            <a:r>
              <a:rPr lang="ru-RU" dirty="0" err="1" smtClean="0"/>
              <a:t>хондроитин</a:t>
            </a:r>
            <a:r>
              <a:rPr lang="ru-RU" dirty="0" smtClean="0"/>
              <a:t> сульфат, поскольку в организме он используется только после соединения с солью серной кислоты. Хондроитин сульфат – это магнит для жидкости. За счет электрического заряда химической связи он удерживает большие количества воды в соединительной ткани и создает желе, в котором находятся </a:t>
            </a:r>
            <a:r>
              <a:rPr lang="ru-RU" dirty="0" err="1" smtClean="0"/>
              <a:t>хондроциты</a:t>
            </a:r>
            <a:r>
              <a:rPr lang="ru-RU" dirty="0" smtClean="0"/>
              <a:t>. Так обеспечивается эластичность и амортизирующие функции суставного хряща.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Большой проблемой регенерации хряща является недостаток необходимых строительных материалов из-за болезни или других факторов, о которых уже упоминалось ранее. Ведь, как мы уже выяснили, </a:t>
            </a:r>
            <a:r>
              <a:rPr lang="ru-RU" dirty="0" err="1" smtClean="0"/>
              <a:t>хрящевидная</a:t>
            </a:r>
            <a:r>
              <a:rPr lang="ru-RU" dirty="0" smtClean="0"/>
              <a:t> ткань не получает питательные вещества из системы кровообращения. Она получает суставную жидкость, которая также помогает выводить шлаки из клеток хряща. Если </a:t>
            </a:r>
            <a:br>
              <a:rPr lang="ru-RU" dirty="0" smtClean="0"/>
            </a:br>
            <a:r>
              <a:rPr lang="ru-RU" dirty="0" smtClean="0"/>
              <a:t>в организме недостаточно питательных веществ, хрящевые клетки высыхают и постепенно отмирают. Дегенерированный хрящ уже не в состоянии выполнять свою амортизирующую функцию и обеспечивать подвижность сустава. </a:t>
            </a:r>
          </a:p>
          <a:p>
            <a:endParaRPr lang="ru-RU" dirty="0" smtClean="0"/>
          </a:p>
          <a:p>
            <a:r>
              <a:rPr lang="ru-RU" b="1" dirty="0" smtClean="0">
                <a:effectLst/>
              </a:rPr>
              <a:t>Гиалурон-хондроитиновый комплекс (ГХК) – жизнь без боли в суставах</a:t>
            </a:r>
          </a:p>
          <a:p>
            <a:r>
              <a:rPr lang="ru-RU" dirty="0" err="1" smtClean="0"/>
              <a:t>Гиалуроновая</a:t>
            </a:r>
            <a:r>
              <a:rPr lang="ru-RU" dirty="0" smtClean="0"/>
              <a:t> кислота и </a:t>
            </a:r>
            <a:r>
              <a:rPr lang="ru-RU" dirty="0" err="1" smtClean="0"/>
              <a:t>хондроитин</a:t>
            </a:r>
            <a:r>
              <a:rPr lang="ru-RU" dirty="0" smtClean="0"/>
              <a:t> гораздо лучше защищают суставы совместно. Если эти вещества принимаются одновременно, они действует </a:t>
            </a:r>
            <a:r>
              <a:rPr lang="ru-RU" dirty="0" err="1" smtClean="0"/>
              <a:t>синергично</a:t>
            </a:r>
            <a:r>
              <a:rPr lang="ru-RU" dirty="0" smtClean="0"/>
              <a:t>, то есть взаимно дополняют друг друга в защите и питании хрящевых тканей и действуют несравнимо более эффективно, чем каждый в отдельности. 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D325FB-D15D-4A96-BC83-A26E213EB97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5235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 что делать, если осложнения уже наступили и вашим суставам</a:t>
            </a:r>
            <a:r>
              <a:rPr lang="ru-RU" baseline="0" dirty="0" smtClean="0"/>
              <a:t> необходима поддержка? </a:t>
            </a:r>
          </a:p>
          <a:p>
            <a:endParaRPr lang="ru-RU" baseline="0" dirty="0" smtClean="0"/>
          </a:p>
          <a:p>
            <a:r>
              <a:rPr lang="ru-RU" baseline="0" dirty="0" smtClean="0"/>
              <a:t>При: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/>
              <a:t>артрозах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/>
              <a:t>возрастных износах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/>
              <a:t>длительной и излишней нагрузке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/>
              <a:t>односторонней нагрузке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/>
              <a:t>дополнительной нагрузке при избыточном весе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/>
              <a:t>больших спортивных нагрузках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/>
              <a:t>патологиях межпозвоночных дисков (</a:t>
            </a:r>
            <a:r>
              <a:rPr lang="ru-RU" dirty="0" err="1" smtClean="0"/>
              <a:t>протрузия</a:t>
            </a:r>
            <a:r>
              <a:rPr lang="ru-RU" dirty="0" smtClean="0"/>
              <a:t>, выпячивание, проседание)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/>
              <a:t>периоде реабилитации после операций на суставах (</a:t>
            </a:r>
            <a:r>
              <a:rPr lang="ru-RU" dirty="0" err="1" smtClean="0"/>
              <a:t>артроскопическая</a:t>
            </a:r>
            <a:r>
              <a:rPr lang="ru-RU" dirty="0" smtClean="0"/>
              <a:t> санация)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/>
              <a:t>врожденных Х- и О-образных искривлениях ног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err="1" smtClean="0"/>
              <a:t>остеохондропатиях</a:t>
            </a:r>
            <a:r>
              <a:rPr lang="ru-RU" dirty="0" smtClean="0"/>
              <a:t> у подростков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/>
              <a:t>подагре (в комплексной терапии)</a:t>
            </a:r>
          </a:p>
          <a:p>
            <a:endParaRPr lang="ru-RU" baseline="0" dirty="0" smtClean="0"/>
          </a:p>
          <a:p>
            <a:r>
              <a:rPr lang="ru-RU" baseline="0" dirty="0" smtClean="0"/>
              <a:t>восполнить дефицит гиалуроновой кислоты в организме возможно.</a:t>
            </a:r>
          </a:p>
          <a:p>
            <a:pPr marL="0" indent="0">
              <a:buNone/>
            </a:pPr>
            <a:endParaRPr lang="ru-RU" baseline="0" dirty="0" smtClean="0"/>
          </a:p>
          <a:p>
            <a:r>
              <a:rPr lang="ru-RU" baseline="0" dirty="0" smtClean="0"/>
              <a:t>1.  С 1999 года разрешены и достаточно успешно практикуются инъекции гиалуроновой кислоты в сустав.</a:t>
            </a:r>
          </a:p>
          <a:p>
            <a:r>
              <a:rPr lang="ru-RU" baseline="0" dirty="0" smtClean="0"/>
              <a:t>Минусы этого метода: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baseline="0" dirty="0" smtClean="0"/>
              <a:t>действует локально на 1 область;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baseline="0" dirty="0" smtClean="0"/>
              <a:t>больно;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baseline="0" dirty="0" smtClean="0"/>
              <a:t>вероятны осложнения;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baseline="0" dirty="0" smtClean="0"/>
              <a:t>срок действия не более 6 мес., т.к. гиалуроновая кислота расходуется организмом;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baseline="0" dirty="0" smtClean="0"/>
              <a:t>далеко не всегда ощутимый положительный эффект;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baseline="0" dirty="0" smtClean="0"/>
              <a:t>дорого.</a:t>
            </a:r>
          </a:p>
          <a:p>
            <a:pPr marL="0" indent="0">
              <a:buNone/>
            </a:pPr>
            <a:endParaRPr lang="ru-RU" baseline="0" dirty="0" smtClean="0"/>
          </a:p>
          <a:p>
            <a:pPr marL="0" indent="0">
              <a:buNone/>
            </a:pPr>
            <a:r>
              <a:rPr lang="ru-RU" baseline="0" dirty="0" smtClean="0"/>
              <a:t>Если внутрисуставные уколы уже не спасут сустав (5 стадия артроза, например), то возможна операционная замена сустава. </a:t>
            </a:r>
          </a:p>
          <a:p>
            <a:pPr marL="0" indent="0">
              <a:buNone/>
            </a:pPr>
            <a:r>
              <a:rPr lang="ru-RU" baseline="0" dirty="0" smtClean="0"/>
              <a:t>Минусы: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baseline="0" dirty="0" smtClean="0"/>
              <a:t>дорогостоящая операция;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baseline="0" dirty="0" smtClean="0"/>
              <a:t>не устраняется причина, только следствие.</a:t>
            </a:r>
          </a:p>
          <a:p>
            <a:pPr marL="0" indent="0">
              <a:buNone/>
            </a:pPr>
            <a:endParaRPr lang="ru-RU" baseline="0" dirty="0" smtClean="0"/>
          </a:p>
          <a:p>
            <a:r>
              <a:rPr lang="ru-RU" baseline="0" dirty="0" smtClean="0"/>
              <a:t>2. Восполнение и активизация выработки собственной </a:t>
            </a:r>
            <a:r>
              <a:rPr lang="ru-RU" baseline="0" dirty="0" err="1" smtClean="0"/>
              <a:t>гиалуроновой</a:t>
            </a:r>
            <a:r>
              <a:rPr lang="ru-RU" baseline="0" dirty="0" smtClean="0"/>
              <a:t> кислоты с помощью «Би-</a:t>
            </a:r>
            <a:r>
              <a:rPr lang="ru-RU" baseline="0" dirty="0" err="1" smtClean="0"/>
              <a:t>Лурона</a:t>
            </a:r>
            <a:r>
              <a:rPr lang="ru-RU" baseline="0" dirty="0" smtClean="0"/>
              <a:t>».</a:t>
            </a:r>
          </a:p>
          <a:p>
            <a:pPr marL="0" indent="0">
              <a:buNone/>
            </a:pPr>
            <a:r>
              <a:rPr lang="ru-RU" baseline="0" dirty="0" smtClean="0"/>
              <a:t>И мы готовы предложить это решение каждому из вас!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D325FB-D15D-4A96-BC83-A26E213EB97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05749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«Би-</a:t>
            </a:r>
            <a:r>
              <a:rPr lang="ru-RU" dirty="0" err="1" smtClean="0"/>
              <a:t>Лурон</a:t>
            </a:r>
            <a:r>
              <a:rPr lang="ru-RU" dirty="0" smtClean="0"/>
              <a:t>» – это классический ортомолекулярный препарат,</a:t>
            </a:r>
            <a:r>
              <a:rPr lang="ru-RU" baseline="0" dirty="0" smtClean="0"/>
              <a:t> в</a:t>
            </a:r>
            <a:r>
              <a:rPr lang="ru-RU" dirty="0" smtClean="0"/>
              <a:t>осстанавливает</a:t>
            </a:r>
            <a:r>
              <a:rPr lang="ru-RU" baseline="0" dirty="0" smtClean="0"/>
              <a:t> и </a:t>
            </a:r>
            <a:r>
              <a:rPr lang="ru-RU" dirty="0" smtClean="0"/>
              <a:t>сохраняет здоровье путем изменения концентрации веществ, которые нормальным образом присутствуют в организме человека, являясь ответственными за его здоровье. Высококачественное натуральное питание,</a:t>
            </a:r>
            <a:r>
              <a:rPr lang="ru-RU" baseline="0" dirty="0" smtClean="0"/>
              <a:t> реальная помощь нашим суставам. </a:t>
            </a:r>
            <a:r>
              <a:rPr lang="ru-RU" baseline="0" dirty="0" err="1" smtClean="0"/>
              <a:t>Гиалуроновая</a:t>
            </a:r>
            <a:r>
              <a:rPr lang="ru-RU" baseline="0" dirty="0" smtClean="0"/>
              <a:t> кислота в форме биологической доступности для нашего организма. </a:t>
            </a:r>
            <a:r>
              <a:rPr lang="ru-RU" dirty="0" smtClean="0"/>
              <a:t>Активизирует процесс выработки собственной синовиальной жидкости, обеспечения питания и восстановления хрящевой ткани. </a:t>
            </a:r>
          </a:p>
          <a:p>
            <a:r>
              <a:rPr lang="ru-RU" dirty="0" smtClean="0"/>
              <a:t>В результате многолетних испытаний, наблюдений и экспериментов разработчикам удалось объединить в уникальную </a:t>
            </a:r>
            <a:r>
              <a:rPr lang="ru-RU" dirty="0" err="1" smtClean="0"/>
              <a:t>синергичную</a:t>
            </a:r>
            <a:r>
              <a:rPr lang="ru-RU" dirty="0" smtClean="0"/>
              <a:t> комбинацию два основных строительных материала для восстановления функционирования хряща – </a:t>
            </a:r>
            <a:r>
              <a:rPr lang="ru-RU" dirty="0" err="1" smtClean="0"/>
              <a:t>хондроитин</a:t>
            </a:r>
            <a:r>
              <a:rPr lang="ru-RU" dirty="0" smtClean="0"/>
              <a:t> и гиалуроновую кислоту. </a:t>
            </a:r>
          </a:p>
          <a:p>
            <a:endParaRPr lang="ru-RU" b="0" dirty="0" smtClean="0">
              <a:effectLst/>
            </a:endParaRPr>
          </a:p>
          <a:p>
            <a:r>
              <a:rPr lang="ru-RU" b="0" dirty="0" smtClean="0">
                <a:effectLst/>
              </a:rPr>
              <a:t>Состав: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Гиалуроновая кислота – полисахарид класса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гликозаминогликанов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Главная функция – связывание воды. Гиалуроновая кислота – основной компонент синовиальной жидкости</a:t>
            </a:r>
            <a:endParaRPr lang="ru-RU" b="0" dirty="0" smtClean="0">
              <a:effectLst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err="1" smtClean="0">
                <a:effectLst/>
              </a:rPr>
              <a:t>Хондроитин</a:t>
            </a:r>
            <a:r>
              <a:rPr lang="ru-RU" sz="1200" dirty="0" smtClean="0">
                <a:effectLst/>
              </a:rPr>
              <a:t> сульфат – самый распространенный </a:t>
            </a:r>
            <a:r>
              <a:rPr lang="ru-RU" sz="1200" dirty="0" err="1" smtClean="0">
                <a:effectLst/>
              </a:rPr>
              <a:t>гликозаминогликан</a:t>
            </a:r>
            <a:r>
              <a:rPr lang="ru-RU" sz="1200" dirty="0" smtClean="0">
                <a:effectLst/>
              </a:rPr>
              <a:t> в организме человека. Является важным структурным компонентом хрящевого матрикса, защищает его от износа</a:t>
            </a:r>
            <a:endParaRPr lang="ru-RU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Инвертированный сахар (из сахарной свеклы)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</a:t>
            </a:r>
            <a:r>
              <a:rPr lang="ru-RU" sz="1200" dirty="0" smtClean="0"/>
              <a:t>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источник энергии для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хондроцитов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строительный материал для гиалуроновой кислоты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 хондроитина.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Консервант</a:t>
            </a:r>
            <a:endParaRPr lang="ru-RU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Витамин Е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Калия </a:t>
            </a:r>
            <a:r>
              <a:rPr lang="ru-RU" sz="1200" dirty="0" err="1" smtClean="0"/>
              <a:t>сорбат</a:t>
            </a:r>
            <a:r>
              <a:rPr lang="ru-RU" sz="1200" dirty="0" smtClean="0"/>
              <a:t> (консервант)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Вода</a:t>
            </a:r>
          </a:p>
          <a:p>
            <a:endParaRPr lang="ru-RU" b="0" dirty="0" smtClean="0">
              <a:effectLst/>
            </a:endParaRPr>
          </a:p>
          <a:p>
            <a:r>
              <a:rPr lang="ru-RU" b="0" dirty="0" smtClean="0">
                <a:effectLst/>
              </a:rPr>
              <a:t>Отличительные свойства «Би-</a:t>
            </a:r>
            <a:r>
              <a:rPr lang="ru-RU" b="0" dirty="0" err="1" smtClean="0">
                <a:effectLst/>
              </a:rPr>
              <a:t>Лурона</a:t>
            </a:r>
            <a:r>
              <a:rPr lang="ru-RU" b="0" dirty="0" smtClean="0">
                <a:effectLst/>
              </a:rPr>
              <a:t>»: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/>
              <a:t>действие продукта направлено на </a:t>
            </a:r>
            <a:r>
              <a:rPr lang="ru-RU" dirty="0" err="1" smtClean="0"/>
              <a:t>первопричинные</a:t>
            </a:r>
            <a:r>
              <a:rPr lang="ru-RU" dirty="0" smtClean="0"/>
              <a:t> проблемы;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/>
              <a:t>ортомолекулярный комплекс корректирует дисбаланс на молекулярном уровне, оптимизируя биохимические процессы в организме;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/>
              <a:t>воздействует на все суставы;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/>
              <a:t>можно сочетать с физиотерапией и любыми лекарственными средствами;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/>
              <a:t>пролонгированное действие (1 курс приема в 3–5 месяцев);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/>
              <a:t>без побочных эффектов;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/>
              <a:t>удобная форма выпуска и применения.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D325FB-D15D-4A96-BC83-A26E213EB97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96740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 еще с момента первичного приема «Би-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Лурона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организме активизируются положительные процессы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начинается процесс накопления г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иалуроновой кислоты в организме, повышается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ее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концентрация в тканях;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гиалуроновая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кислота из «Би-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Лурона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активизирует выработку собственной гиалуроновой кислоты организмом;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наблюдается положительное влияние на все </a:t>
            </a:r>
            <a:r>
              <a:rPr lang="ru-RU" dirty="0" smtClean="0"/>
              <a:t>ткани человеческого организма</a:t>
            </a:r>
            <a:r>
              <a:rPr lang="ru-RU" baseline="0" dirty="0" smtClean="0"/>
              <a:t> (</a:t>
            </a:r>
            <a:r>
              <a:rPr lang="ru-RU" dirty="0" smtClean="0"/>
              <a:t>хрящи, кости, стекловидное тело, сердечные клапаны, кожа, синовиальная жидкость)</a:t>
            </a:r>
            <a:r>
              <a:rPr lang="ru-RU" baseline="0" dirty="0" smtClean="0"/>
              <a:t>, в которых она находится;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baseline="0" dirty="0" smtClean="0"/>
              <a:t>как дополнительный и очень приятный эффект – общее омоложение и оздоровление организма.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baseline="0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dirty="0" smtClean="0"/>
              <a:t>Это уникальный</a:t>
            </a:r>
            <a:r>
              <a:rPr lang="ru-RU" baseline="0" dirty="0" smtClean="0"/>
              <a:t> продукт, и история его создания также заслуживает внимания.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D325FB-D15D-4A96-BC83-A26E213EB978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5716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485A7-FFCD-468E-8807-8031C0F3D294}" type="datetimeFigureOut">
              <a:rPr lang="ru-RU" smtClean="0"/>
              <a:t>26.11.2015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D0FE-86BF-415B-B754-87188EA56C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2977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485A7-FFCD-468E-8807-8031C0F3D294}" type="datetimeFigureOut">
              <a:rPr lang="ru-RU" smtClean="0"/>
              <a:t>26.11.2015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D0FE-86BF-415B-B754-87188EA56C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0970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485A7-FFCD-468E-8807-8031C0F3D294}" type="datetimeFigureOut">
              <a:rPr lang="ru-RU" smtClean="0"/>
              <a:t>26.11.2015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D0FE-86BF-415B-B754-87188EA56C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1749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485A7-FFCD-468E-8807-8031C0F3D294}" type="datetimeFigureOut">
              <a:rPr lang="ru-RU" smtClean="0"/>
              <a:t>26.11.2015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D0FE-86BF-415B-B754-87188EA56C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6202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485A7-FFCD-468E-8807-8031C0F3D294}" type="datetimeFigureOut">
              <a:rPr lang="ru-RU" smtClean="0"/>
              <a:t>26.11.2015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D0FE-86BF-415B-B754-87188EA56C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148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485A7-FFCD-468E-8807-8031C0F3D294}" type="datetimeFigureOut">
              <a:rPr lang="ru-RU" smtClean="0"/>
              <a:t>26.11.2015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D0FE-86BF-415B-B754-87188EA56C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4618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485A7-FFCD-468E-8807-8031C0F3D294}" type="datetimeFigureOut">
              <a:rPr lang="ru-RU" smtClean="0"/>
              <a:t>26.11.2015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D0FE-86BF-415B-B754-87188EA56C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314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485A7-FFCD-468E-8807-8031C0F3D294}" type="datetimeFigureOut">
              <a:rPr lang="ru-RU" smtClean="0"/>
              <a:t>26.11.2015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D0FE-86BF-415B-B754-87188EA56C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6121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485A7-FFCD-468E-8807-8031C0F3D294}" type="datetimeFigureOut">
              <a:rPr lang="ru-RU" smtClean="0"/>
              <a:t>26.11.2015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D0FE-86BF-415B-B754-87188EA56C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5876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485A7-FFCD-468E-8807-8031C0F3D294}" type="datetimeFigureOut">
              <a:rPr lang="ru-RU" smtClean="0"/>
              <a:t>26.11.2015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D0FE-86BF-415B-B754-87188EA56C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9589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485A7-FFCD-468E-8807-8031C0F3D294}" type="datetimeFigureOut">
              <a:rPr lang="ru-RU" smtClean="0"/>
              <a:t>26.11.2015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D0FE-86BF-415B-B754-87188EA56C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0832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6485A7-FFCD-468E-8807-8031C0F3D294}" type="datetimeFigureOut">
              <a:rPr lang="ru-RU" smtClean="0"/>
              <a:t>26.11.2015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DD0FE-86BF-415B-B754-87188EA56C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8653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COVE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42" y="20495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6439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595959"/>
                </a:solidFill>
              </a:rPr>
              <a:t>История создания</a:t>
            </a:r>
            <a:endParaRPr lang="ru-RU" dirty="0">
              <a:solidFill>
                <a:srgbClr val="595959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0084" y="5229200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Доктор Нильс Душек, 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Германия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Изображение 6" descr="Photo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92" y="1628800"/>
            <a:ext cx="2504439" cy="350621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635896" y="1889244"/>
            <a:ext cx="1080120" cy="312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dirty="0" smtClean="0">
                <a:solidFill>
                  <a:srgbClr val="783904"/>
                </a:solidFill>
              </a:rPr>
              <a:t>20</a:t>
            </a:r>
            <a:r>
              <a:rPr lang="en-US" sz="2500" dirty="0" smtClean="0">
                <a:solidFill>
                  <a:srgbClr val="783904"/>
                </a:solidFill>
              </a:rPr>
              <a:t> </a:t>
            </a:r>
          </a:p>
          <a:p>
            <a:endParaRPr lang="en-US" dirty="0">
              <a:solidFill>
                <a:srgbClr val="783904"/>
              </a:solidFill>
            </a:endParaRPr>
          </a:p>
          <a:p>
            <a:r>
              <a:rPr lang="ru-RU" sz="2500" dirty="0" smtClean="0">
                <a:solidFill>
                  <a:srgbClr val="783904"/>
                </a:solidFill>
              </a:rPr>
              <a:t>1270</a:t>
            </a:r>
            <a:endParaRPr lang="en-US" sz="2500" dirty="0" smtClean="0">
              <a:solidFill>
                <a:srgbClr val="783904"/>
              </a:solidFill>
            </a:endParaRPr>
          </a:p>
          <a:p>
            <a:endParaRPr lang="ru-RU" dirty="0">
              <a:solidFill>
                <a:srgbClr val="783904"/>
              </a:solidFill>
            </a:endParaRPr>
          </a:p>
          <a:p>
            <a:r>
              <a:rPr lang="ru-RU" sz="2500" dirty="0" smtClean="0">
                <a:solidFill>
                  <a:srgbClr val="783904"/>
                </a:solidFill>
              </a:rPr>
              <a:t>2000 г.</a:t>
            </a:r>
            <a:endParaRPr lang="en-US" sz="2500" dirty="0" smtClean="0">
              <a:solidFill>
                <a:srgbClr val="783904"/>
              </a:solidFill>
            </a:endParaRPr>
          </a:p>
          <a:p>
            <a:endParaRPr lang="ru-RU" dirty="0">
              <a:solidFill>
                <a:srgbClr val="783904"/>
              </a:solidFill>
            </a:endParaRPr>
          </a:p>
          <a:p>
            <a:r>
              <a:rPr lang="ru-RU" sz="2500" dirty="0">
                <a:solidFill>
                  <a:srgbClr val="783904"/>
                </a:solidFill>
              </a:rPr>
              <a:t>2001 </a:t>
            </a:r>
            <a:r>
              <a:rPr lang="ru-RU" sz="2500" dirty="0" smtClean="0">
                <a:solidFill>
                  <a:srgbClr val="783904"/>
                </a:solidFill>
              </a:rPr>
              <a:t>г.</a:t>
            </a:r>
            <a:endParaRPr lang="en-US" sz="2500" dirty="0" smtClean="0">
              <a:solidFill>
                <a:srgbClr val="783904"/>
              </a:solidFill>
            </a:endParaRPr>
          </a:p>
          <a:p>
            <a:endParaRPr lang="ru-RU" dirty="0">
              <a:solidFill>
                <a:srgbClr val="783904"/>
              </a:solidFill>
            </a:endParaRPr>
          </a:p>
          <a:p>
            <a:r>
              <a:rPr lang="ru-RU" sz="2500" dirty="0">
                <a:solidFill>
                  <a:srgbClr val="783904"/>
                </a:solidFill>
              </a:rPr>
              <a:t>2013 </a:t>
            </a:r>
            <a:r>
              <a:rPr lang="ru-RU" sz="2500" dirty="0" smtClean="0">
                <a:solidFill>
                  <a:srgbClr val="783904"/>
                </a:solidFill>
              </a:rPr>
              <a:t>г.</a:t>
            </a:r>
            <a:endParaRPr lang="ru-RU" dirty="0">
              <a:solidFill>
                <a:srgbClr val="783904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05640" y="1979548"/>
            <a:ext cx="12785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лет работы</a:t>
            </a:r>
            <a:endParaRPr lang="en-US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827533" y="2627620"/>
            <a:ext cx="16886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экспериментов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60032" y="3275692"/>
            <a:ext cx="3608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успешные испытания на </a:t>
            </a:r>
            <a:r>
              <a:rPr lang="ru-RU" dirty="0" smtClean="0"/>
              <a:t>животных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846122" y="4581128"/>
            <a:ext cx="3610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регистрация </a:t>
            </a:r>
            <a:r>
              <a:rPr lang="ru-RU" dirty="0" smtClean="0"/>
              <a:t>«Би-</a:t>
            </a:r>
            <a:r>
              <a:rPr lang="ru-RU" dirty="0" err="1" smtClean="0"/>
              <a:t>Лурона</a:t>
            </a:r>
            <a:r>
              <a:rPr lang="ru-RU" dirty="0" smtClean="0"/>
              <a:t>» </a:t>
            </a:r>
            <a:r>
              <a:rPr lang="ru-RU" dirty="0"/>
              <a:t>в России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88024" y="3861048"/>
            <a:ext cx="38457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первые испытания на добровольцах</a:t>
            </a:r>
            <a:r>
              <a:rPr lang="ru-RU" dirty="0" smtClean="0"/>
              <a:t>-</a:t>
            </a:r>
            <a:endParaRPr lang="en-US" dirty="0" smtClean="0"/>
          </a:p>
          <a:p>
            <a:r>
              <a:rPr lang="ru-RU" dirty="0" smtClean="0"/>
              <a:t>спортсменах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51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595959"/>
                </a:solidFill>
              </a:rPr>
              <a:t>Производство</a:t>
            </a:r>
            <a:endParaRPr lang="ru-RU" dirty="0">
              <a:solidFill>
                <a:srgbClr val="595959"/>
              </a:solidFill>
            </a:endParaRPr>
          </a:p>
        </p:txBody>
      </p:sp>
      <p:pic>
        <p:nvPicPr>
          <p:cNvPr id="3" name="B-LURON (БИ-ЛУРОН) - гиалурон-хондроитиновый комплекс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79" y="1080881"/>
            <a:ext cx="9166989" cy="515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47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595959"/>
                </a:solidFill>
              </a:rPr>
              <a:t>Уникальность нашего продукта </a:t>
            </a:r>
            <a:endParaRPr lang="ru-RU" dirty="0">
              <a:solidFill>
                <a:srgbClr val="595959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194" y="2492896"/>
            <a:ext cx="3340774" cy="251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492896"/>
            <a:ext cx="3816424" cy="2521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67744" y="5733256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595959"/>
                </a:solidFill>
              </a:rPr>
              <a:t>Прохождение молекулы гиалуроновой кислоты через стенки кишечника</a:t>
            </a:r>
            <a:endParaRPr lang="ru-RU" dirty="0">
              <a:solidFill>
                <a:srgbClr val="595959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87045" y="1484784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595959"/>
                </a:solidFill>
              </a:rPr>
              <a:t>Распад на моносахариды</a:t>
            </a:r>
            <a:endParaRPr lang="ru-RU" dirty="0">
              <a:solidFill>
                <a:srgbClr val="595959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59453" y="1484784"/>
            <a:ext cx="3169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595959"/>
                </a:solidFill>
              </a:rPr>
              <a:t>Сохранение молекулярной структуры</a:t>
            </a:r>
            <a:endParaRPr lang="ru-RU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68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Изображение 13" descr="гиалурон-хондроитиновый комплекс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0" y="1268760"/>
            <a:ext cx="9182492" cy="518457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8256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595959"/>
                </a:solidFill>
              </a:rPr>
              <a:t>Как работает «Би-</a:t>
            </a:r>
            <a:r>
              <a:rPr lang="ru-RU" dirty="0" err="1" smtClean="0">
                <a:solidFill>
                  <a:srgbClr val="595959"/>
                </a:solidFill>
              </a:rPr>
              <a:t>Лурон</a:t>
            </a:r>
            <a:r>
              <a:rPr lang="ru-RU" dirty="0" smtClean="0">
                <a:solidFill>
                  <a:srgbClr val="595959"/>
                </a:solidFill>
              </a:rPr>
              <a:t>»</a:t>
            </a:r>
            <a:endParaRPr lang="ru-RU" dirty="0">
              <a:solidFill>
                <a:srgbClr val="595959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8290" y="1558533"/>
            <a:ext cx="2881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solidFill>
                  <a:srgbClr val="FFFFFF"/>
                </a:solidFill>
              </a:rPr>
              <a:t>Г</a:t>
            </a:r>
            <a:r>
              <a:rPr lang="ru-RU" dirty="0" err="1" smtClean="0">
                <a:solidFill>
                  <a:srgbClr val="FFFFFF"/>
                </a:solidFill>
              </a:rPr>
              <a:t>иалурон</a:t>
            </a:r>
            <a:r>
              <a:rPr lang="ru-RU" dirty="0" err="1">
                <a:solidFill>
                  <a:srgbClr val="FFFFFF"/>
                </a:solidFill>
              </a:rPr>
              <a:t>-хондроитиновый</a:t>
            </a:r>
            <a:r>
              <a:rPr lang="ru-RU" dirty="0">
                <a:solidFill>
                  <a:srgbClr val="FFFFFF"/>
                </a:solidFill>
              </a:rPr>
              <a:t> комплекс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2996952"/>
            <a:ext cx="20646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FFFF"/>
                </a:solidFill>
              </a:rPr>
              <a:t>Гиалуроновая кислота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51520" y="4509120"/>
            <a:ext cx="13810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>
                <a:solidFill>
                  <a:srgbClr val="FFFFFF"/>
                </a:solidFill>
              </a:rPr>
              <a:t>Хондроитин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33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595959"/>
                </a:solidFill>
              </a:rPr>
              <a:t>Эффективность «Би-</a:t>
            </a:r>
            <a:r>
              <a:rPr lang="ru-RU" dirty="0" err="1" smtClean="0">
                <a:solidFill>
                  <a:srgbClr val="595959"/>
                </a:solidFill>
              </a:rPr>
              <a:t>Лурона</a:t>
            </a:r>
            <a:r>
              <a:rPr lang="ru-RU" dirty="0" smtClean="0">
                <a:solidFill>
                  <a:srgbClr val="595959"/>
                </a:solidFill>
              </a:rPr>
              <a:t>»</a:t>
            </a:r>
            <a:endParaRPr lang="ru-RU" dirty="0">
              <a:solidFill>
                <a:srgbClr val="595959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1600" y="4715852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595959"/>
                </a:solidFill>
              </a:rPr>
              <a:t>Через 15 мин</a:t>
            </a:r>
            <a:r>
              <a:rPr lang="en-US" dirty="0">
                <a:solidFill>
                  <a:srgbClr val="595959"/>
                </a:solidFill>
              </a:rPr>
              <a:t>.</a:t>
            </a:r>
            <a:endParaRPr lang="ru-RU" dirty="0">
              <a:solidFill>
                <a:srgbClr val="595959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07904" y="4706560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595959"/>
                </a:solidFill>
              </a:rPr>
              <a:t>Через 24 часа </a:t>
            </a:r>
            <a:endParaRPr lang="ru-RU" dirty="0">
              <a:solidFill>
                <a:srgbClr val="595959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16216" y="4706560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595959"/>
                </a:solidFill>
              </a:rPr>
              <a:t>3 – 5 месяцев</a:t>
            </a:r>
            <a:endParaRPr lang="ru-RU" dirty="0">
              <a:solidFill>
                <a:srgbClr val="595959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87624" y="4283804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В ЛИМФЕ</a:t>
            </a:r>
            <a:endParaRPr lang="ru-RU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779912" y="428380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В СУСТАВАХ</a:t>
            </a:r>
            <a:endParaRPr lang="ru-RU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444208" y="4293096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ВО ВСЕХ ТКАНЯХ</a:t>
            </a:r>
            <a:endParaRPr lang="ru-RU" b="1" dirty="0"/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2708920"/>
            <a:ext cx="1224136" cy="1224136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6992" y="2421930"/>
            <a:ext cx="1534046" cy="1534046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8932" y="2204864"/>
            <a:ext cx="1737484" cy="173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53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595959"/>
                </a:solidFill>
              </a:rPr>
              <a:t>В каких случаях обратить внимание?</a:t>
            </a:r>
            <a:endParaRPr lang="ru-RU" dirty="0">
              <a:solidFill>
                <a:srgbClr val="595959"/>
              </a:solidFill>
            </a:endParaRPr>
          </a:p>
        </p:txBody>
      </p:sp>
      <p:pic>
        <p:nvPicPr>
          <p:cNvPr id="4" name="Изображение 3" descr="Суставы_1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" y="1484784"/>
            <a:ext cx="9134520" cy="426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058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864" y="53752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595959"/>
                </a:solidFill>
              </a:rPr>
              <a:t>Лечение или профилактика? </a:t>
            </a:r>
            <a:endParaRPr lang="ru-RU" dirty="0">
              <a:solidFill>
                <a:srgbClr val="595959"/>
              </a:solidFill>
            </a:endParaRPr>
          </a:p>
        </p:txBody>
      </p:sp>
      <p:pic>
        <p:nvPicPr>
          <p:cNvPr id="5" name="Изображение 4" descr="V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7248"/>
            <a:ext cx="9144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2807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Изображение 9" descr="Untitled-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37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79712" y="4634552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595959"/>
                </a:solidFill>
              </a:rPr>
              <a:t>Вода</a:t>
            </a:r>
            <a:endParaRPr lang="ru-RU" dirty="0">
              <a:solidFill>
                <a:srgbClr val="595959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92080" y="4643844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595959"/>
                </a:solidFill>
              </a:rPr>
              <a:t>Очищение</a:t>
            </a:r>
            <a:endParaRPr lang="ru-RU" dirty="0">
              <a:solidFill>
                <a:srgbClr val="595959"/>
              </a:solidFill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590872" y="-27384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Дополнительная помощь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4752" y="2276872"/>
            <a:ext cx="2091184" cy="2091184"/>
          </a:xfrm>
          <a:prstGeom prst="rect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8064" y="2276872"/>
            <a:ext cx="2088232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4353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1" y="1375477"/>
            <a:ext cx="4038032" cy="5365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90872" y="0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595959"/>
                </a:solidFill>
              </a:rPr>
              <a:t>Правильное решение</a:t>
            </a:r>
            <a:endParaRPr lang="ru-RU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0198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52" y="3573016"/>
            <a:ext cx="4608512" cy="397286"/>
          </a:xfrm>
          <a:prstGeom prst="rect">
            <a:avLst/>
          </a:prstGeom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67544" y="2204864"/>
            <a:ext cx="8229600" cy="1143000"/>
          </a:xfrm>
        </p:spPr>
        <p:txBody>
          <a:bodyPr>
            <a:normAutofit/>
          </a:bodyPr>
          <a:lstStyle/>
          <a:p>
            <a:r>
              <a:rPr lang="ru-RU" sz="5200" dirty="0" smtClean="0">
                <a:solidFill>
                  <a:srgbClr val="595959"/>
                </a:solidFill>
              </a:rPr>
              <a:t>Реальная помощь суставам</a:t>
            </a:r>
            <a:endParaRPr lang="ru-RU" sz="5200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415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Slide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1"/>
            <a:ext cx="9144000" cy="685730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62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595959"/>
                </a:solidFill>
              </a:rPr>
              <a:t>Движение </a:t>
            </a:r>
            <a:r>
              <a:rPr lang="en-US" dirty="0" smtClean="0">
                <a:solidFill>
                  <a:srgbClr val="595959"/>
                </a:solidFill>
              </a:rPr>
              <a:t>– </a:t>
            </a:r>
            <a:r>
              <a:rPr lang="ru-RU" dirty="0" smtClean="0">
                <a:solidFill>
                  <a:srgbClr val="595959"/>
                </a:solidFill>
              </a:rPr>
              <a:t>это жизнь</a:t>
            </a:r>
            <a:endParaRPr lang="ru-RU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4118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824" y="1694532"/>
            <a:ext cx="7594600" cy="3822700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67544" y="4462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А вы задумывались о том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что… 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24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Health_Sustav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8" y="1152128"/>
            <a:ext cx="9122611" cy="573325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0872" y="-90264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595959"/>
                </a:solidFill>
              </a:rPr>
              <a:t>Здоровый сустав</a:t>
            </a:r>
            <a:endParaRPr lang="ru-RU" dirty="0">
              <a:solidFill>
                <a:srgbClr val="595959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1484784"/>
            <a:ext cx="205967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100" dirty="0" smtClean="0">
                <a:solidFill>
                  <a:srgbClr val="404040"/>
                </a:solidFill>
              </a:rPr>
              <a:t>Суставная сумка</a:t>
            </a:r>
            <a:endParaRPr lang="ru-RU" sz="2100" dirty="0">
              <a:solidFill>
                <a:srgbClr val="40404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99024" y="2404338"/>
            <a:ext cx="182797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100" dirty="0" smtClean="0">
                <a:solidFill>
                  <a:srgbClr val="404040"/>
                </a:solidFill>
              </a:rPr>
              <a:t>Синовиальная</a:t>
            </a:r>
          </a:p>
          <a:p>
            <a:r>
              <a:rPr lang="ru-RU" sz="2100" dirty="0" smtClean="0">
                <a:solidFill>
                  <a:srgbClr val="404040"/>
                </a:solidFill>
              </a:rPr>
              <a:t>мембрана</a:t>
            </a:r>
            <a:endParaRPr lang="ru-RU" sz="2100" dirty="0">
              <a:solidFill>
                <a:srgbClr val="40404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27584" y="3717032"/>
            <a:ext cx="182797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100" dirty="0" smtClean="0">
                <a:solidFill>
                  <a:srgbClr val="404040"/>
                </a:solidFill>
              </a:rPr>
              <a:t>Синовиальная</a:t>
            </a:r>
          </a:p>
          <a:p>
            <a:r>
              <a:rPr lang="ru-RU" sz="2100" dirty="0" smtClean="0">
                <a:solidFill>
                  <a:srgbClr val="404040"/>
                </a:solidFill>
              </a:rPr>
              <a:t>жидкость</a:t>
            </a:r>
            <a:endParaRPr lang="ru-RU" sz="2100" dirty="0">
              <a:solidFill>
                <a:srgbClr val="40404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99592" y="4941168"/>
            <a:ext cx="80021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100" dirty="0" smtClean="0">
                <a:solidFill>
                  <a:srgbClr val="404040"/>
                </a:solidFill>
              </a:rPr>
              <a:t>Хрящ</a:t>
            </a:r>
            <a:endParaRPr lang="ru-RU" sz="2100" dirty="0">
              <a:solidFill>
                <a:srgbClr val="40404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99592" y="5821814"/>
            <a:ext cx="81755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100" dirty="0" smtClean="0">
                <a:solidFill>
                  <a:srgbClr val="404040"/>
                </a:solidFill>
              </a:rPr>
              <a:t>Кость</a:t>
            </a:r>
            <a:endParaRPr lang="ru-RU" sz="2100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42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595959"/>
                </a:solidFill>
              </a:rPr>
              <a:t>Пораженный сустав</a:t>
            </a:r>
            <a:endParaRPr lang="ru-RU" dirty="0">
              <a:solidFill>
                <a:srgbClr val="595959"/>
              </a:solidFill>
            </a:endParaRPr>
          </a:p>
        </p:txBody>
      </p:sp>
      <p:pic>
        <p:nvPicPr>
          <p:cNvPr id="3" name="Изображение 2" descr="Pain_Sustav copy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8686"/>
            <a:ext cx="9144000" cy="574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4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467544" y="4462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595959"/>
                </a:solidFill>
              </a:rPr>
              <a:t>Выработка </a:t>
            </a:r>
            <a:r>
              <a:rPr lang="ru-RU" dirty="0" err="1" smtClean="0">
                <a:solidFill>
                  <a:srgbClr val="595959"/>
                </a:solidFill>
              </a:rPr>
              <a:t>гиалуроновой</a:t>
            </a:r>
            <a:r>
              <a:rPr lang="ru-RU" dirty="0" smtClean="0">
                <a:solidFill>
                  <a:srgbClr val="595959"/>
                </a:solidFill>
              </a:rPr>
              <a:t> кислоты </a:t>
            </a:r>
            <a:br>
              <a:rPr lang="ru-RU" dirty="0" smtClean="0">
                <a:solidFill>
                  <a:srgbClr val="595959"/>
                </a:solidFill>
              </a:rPr>
            </a:br>
            <a:r>
              <a:rPr lang="ru-RU" dirty="0" smtClean="0">
                <a:solidFill>
                  <a:srgbClr val="595959"/>
                </a:solidFill>
              </a:rPr>
              <a:t>и </a:t>
            </a:r>
            <a:r>
              <a:rPr lang="ru-RU" dirty="0" err="1" smtClean="0">
                <a:solidFill>
                  <a:srgbClr val="595959"/>
                </a:solidFill>
              </a:rPr>
              <a:t>хондроитина</a:t>
            </a:r>
            <a:r>
              <a:rPr lang="ru-RU" dirty="0" smtClean="0">
                <a:solidFill>
                  <a:srgbClr val="595959"/>
                </a:solidFill>
              </a:rPr>
              <a:t> в организме</a:t>
            </a:r>
            <a:endParaRPr lang="ru-RU" dirty="0">
              <a:solidFill>
                <a:srgbClr val="595959"/>
              </a:solidFill>
            </a:endParaRPr>
          </a:p>
        </p:txBody>
      </p:sp>
      <p:pic>
        <p:nvPicPr>
          <p:cNvPr id="2" name="Изображение 1" descr="Graphic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04" y="1969532"/>
            <a:ext cx="7834888" cy="436578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154397" y="5274502"/>
            <a:ext cx="954107" cy="4847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>
                <a:solidFill>
                  <a:srgbClr val="A67C20"/>
                </a:solidFill>
              </a:rPr>
              <a:t>Возраст</a:t>
            </a:r>
            <a:endParaRPr lang="ru-RU" dirty="0">
              <a:solidFill>
                <a:srgbClr val="A67C2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1340768"/>
            <a:ext cx="1363850" cy="4847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>
                <a:solidFill>
                  <a:srgbClr val="A67C20"/>
                </a:solidFill>
              </a:rPr>
              <a:t>Уровень (</a:t>
            </a:r>
            <a:r>
              <a:rPr lang="en-US" dirty="0" smtClean="0">
                <a:solidFill>
                  <a:srgbClr val="A67C20"/>
                </a:solidFill>
              </a:rPr>
              <a:t>%)</a:t>
            </a:r>
            <a:endParaRPr lang="ru-RU" dirty="0">
              <a:solidFill>
                <a:srgbClr val="A67C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60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Изображение 28" descr="Untitled-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736"/>
            <a:ext cx="5580112" cy="5791023"/>
          </a:xfrm>
          <a:prstGeom prst="rect">
            <a:avLst/>
          </a:prstGeom>
        </p:spPr>
      </p:pic>
      <p:pic>
        <p:nvPicPr>
          <p:cNvPr id="23" name="Изображение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2608" y="1052736"/>
            <a:ext cx="3707904" cy="580526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39944" y="1340768"/>
            <a:ext cx="4176464" cy="2977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Артрозы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Возрастной износ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Длительная и излишняя нагрузка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Односторонняя нагрузка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Избыточный вес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Большие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спортивные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нагрузки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Патологии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межпозвоночных дисков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7584" y="260648"/>
            <a:ext cx="323996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ПРОБЛЕМЫ:</a:t>
            </a:r>
            <a:endParaRPr lang="ru-RU" sz="3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39944" y="4384588"/>
            <a:ext cx="3960440" cy="595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Период реабилитации после операций на суставах 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39944" y="5085184"/>
            <a:ext cx="3528392" cy="595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Врожденное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Х- и О-образное искривление ног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39552" y="5608724"/>
            <a:ext cx="3672800" cy="4385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Остеохондропатии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у подростков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39944" y="6021288"/>
            <a:ext cx="1287532" cy="4385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Подагра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28184" y="277778"/>
            <a:ext cx="259228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РЕШЕНИЯ:</a:t>
            </a:r>
            <a:endParaRPr lang="ru-RU" sz="3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444208" y="2060848"/>
            <a:ext cx="1857919" cy="6117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ru-RU" sz="2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ИНЪЕКЦИИ 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6578027" y="4725144"/>
            <a:ext cx="17383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000" b="1" dirty="0" smtClean="0">
                <a:solidFill>
                  <a:srgbClr val="262626"/>
                </a:solidFill>
              </a:rPr>
              <a:t>B-</a:t>
            </a:r>
            <a:r>
              <a:rPr lang="en-US" sz="3200" b="1" dirty="0" smtClean="0">
                <a:solidFill>
                  <a:srgbClr val="262626"/>
                </a:solidFill>
              </a:rPr>
              <a:t>LURON</a:t>
            </a:r>
            <a:endParaRPr lang="ru-RU" sz="3200" b="1" dirty="0">
              <a:solidFill>
                <a:srgbClr val="262626"/>
              </a:solidFill>
            </a:endParaRPr>
          </a:p>
        </p:txBody>
      </p:sp>
      <p:pic>
        <p:nvPicPr>
          <p:cNvPr id="26" name="Изображение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43921" flipV="1">
            <a:off x="5796136" y="3672157"/>
            <a:ext cx="3024336" cy="5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31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«Би-</a:t>
            </a:r>
            <a:r>
              <a:rPr lang="ru-R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Лурон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»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60032" y="1700808"/>
            <a:ext cx="3744416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b="1" dirty="0" smtClean="0">
                <a:solidFill>
                  <a:srgbClr val="595959"/>
                </a:solidFill>
              </a:rPr>
              <a:t>    СОСТАВ:</a:t>
            </a:r>
            <a:endParaRPr lang="en-US" sz="2100" b="1" dirty="0" smtClean="0">
              <a:solidFill>
                <a:srgbClr val="595959"/>
              </a:solidFill>
            </a:endParaRPr>
          </a:p>
          <a:p>
            <a:endParaRPr lang="ru-RU" sz="2100" dirty="0">
              <a:solidFill>
                <a:srgbClr val="59595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100" dirty="0" err="1">
                <a:solidFill>
                  <a:srgbClr val="595959"/>
                </a:solidFill>
              </a:rPr>
              <a:t>Гиалуроновая</a:t>
            </a:r>
            <a:r>
              <a:rPr lang="ru-RU" sz="2100" dirty="0">
                <a:solidFill>
                  <a:srgbClr val="595959"/>
                </a:solidFill>
              </a:rPr>
              <a:t> </a:t>
            </a:r>
            <a:r>
              <a:rPr lang="ru-RU" sz="2100" dirty="0" smtClean="0">
                <a:solidFill>
                  <a:srgbClr val="595959"/>
                </a:solidFill>
              </a:rPr>
              <a:t>кислота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100" dirty="0" smtClean="0">
              <a:solidFill>
                <a:srgbClr val="59595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100" dirty="0" err="1" smtClean="0">
                <a:solidFill>
                  <a:srgbClr val="595959"/>
                </a:solidFill>
              </a:rPr>
              <a:t>Хондроитин</a:t>
            </a:r>
            <a:r>
              <a:rPr lang="ru-RU" sz="2100" dirty="0" smtClean="0">
                <a:solidFill>
                  <a:srgbClr val="595959"/>
                </a:solidFill>
              </a:rPr>
              <a:t> </a:t>
            </a:r>
            <a:r>
              <a:rPr lang="ru-RU" sz="2100" dirty="0">
                <a:solidFill>
                  <a:srgbClr val="595959"/>
                </a:solidFill>
              </a:rPr>
              <a:t>сульфат </a:t>
            </a:r>
            <a:endParaRPr lang="ru-RU" sz="2100" dirty="0" smtClean="0">
              <a:solidFill>
                <a:srgbClr val="59595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100" dirty="0" smtClean="0">
              <a:solidFill>
                <a:srgbClr val="59595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100" dirty="0" smtClean="0">
                <a:solidFill>
                  <a:srgbClr val="595959"/>
                </a:solidFill>
              </a:rPr>
              <a:t>Инвертированный сахар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100" dirty="0" smtClean="0">
              <a:solidFill>
                <a:srgbClr val="59595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100" dirty="0">
                <a:solidFill>
                  <a:srgbClr val="595959"/>
                </a:solidFill>
              </a:rPr>
              <a:t>Витамин </a:t>
            </a:r>
            <a:r>
              <a:rPr lang="ru-RU" sz="2100" dirty="0" smtClean="0">
                <a:solidFill>
                  <a:srgbClr val="595959"/>
                </a:solidFill>
              </a:rPr>
              <a:t>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100" dirty="0">
              <a:solidFill>
                <a:srgbClr val="59595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100" dirty="0">
                <a:solidFill>
                  <a:srgbClr val="595959"/>
                </a:solidFill>
              </a:rPr>
              <a:t>Калия </a:t>
            </a:r>
            <a:r>
              <a:rPr lang="ru-RU" sz="2100" dirty="0" err="1" smtClean="0">
                <a:solidFill>
                  <a:srgbClr val="595959"/>
                </a:solidFill>
              </a:rPr>
              <a:t>сорбат</a:t>
            </a:r>
            <a:endParaRPr lang="ru-RU" sz="2100" dirty="0" smtClean="0">
              <a:solidFill>
                <a:srgbClr val="59595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100" dirty="0">
              <a:solidFill>
                <a:srgbClr val="59595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100" dirty="0">
                <a:solidFill>
                  <a:srgbClr val="595959"/>
                </a:solidFill>
              </a:rPr>
              <a:t>Вода</a:t>
            </a:r>
          </a:p>
          <a:p>
            <a:endParaRPr lang="ru-RU" sz="2100" dirty="0">
              <a:solidFill>
                <a:srgbClr val="595959"/>
              </a:solidFill>
            </a:endParaRPr>
          </a:p>
        </p:txBody>
      </p:sp>
      <p:pic>
        <p:nvPicPr>
          <p:cNvPr id="3" name="Изображение 2" descr="Бутылка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110736"/>
            <a:ext cx="2487798" cy="527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7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864" y="-18256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595959"/>
                </a:solidFill>
              </a:rPr>
              <a:t>Дополнительные преимущества</a:t>
            </a:r>
            <a:endParaRPr lang="ru-RU" dirty="0">
              <a:solidFill>
                <a:srgbClr val="595959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92080" y="2492896"/>
            <a:ext cx="24482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Накопление</a:t>
            </a: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Выработка</a:t>
            </a: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Оздоровление</a:t>
            </a: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Омоложение </a:t>
            </a: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6555" y="1412776"/>
            <a:ext cx="2529445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38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2503</TotalTime>
  <Words>3034</Words>
  <Application>Microsoft Office PowerPoint</Application>
  <PresentationFormat>Экран (4:3)</PresentationFormat>
  <Paragraphs>304</Paragraphs>
  <Slides>19</Slides>
  <Notes>19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Движение – это жизнь</vt:lpstr>
      <vt:lpstr>Презентация PowerPoint</vt:lpstr>
      <vt:lpstr>Здоровый сустав</vt:lpstr>
      <vt:lpstr>Пораженный сустав</vt:lpstr>
      <vt:lpstr>Презентация PowerPoint</vt:lpstr>
      <vt:lpstr>Презентация PowerPoint</vt:lpstr>
      <vt:lpstr>«Би-Лурон»</vt:lpstr>
      <vt:lpstr>Дополнительные преимущества</vt:lpstr>
      <vt:lpstr>История создания</vt:lpstr>
      <vt:lpstr>Производство</vt:lpstr>
      <vt:lpstr>Уникальность нашего продукта </vt:lpstr>
      <vt:lpstr>Как работает «Би-Лурон»</vt:lpstr>
      <vt:lpstr>Эффективность «Би-Лурона»</vt:lpstr>
      <vt:lpstr>В каких случаях обратить внимание?</vt:lpstr>
      <vt:lpstr>Лечение или профилактика? </vt:lpstr>
      <vt:lpstr>Дополнительная помощь</vt:lpstr>
      <vt:lpstr>Правильное решение</vt:lpstr>
      <vt:lpstr>Реальная помощь суставам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Костина</dc:creator>
  <cp:lastModifiedBy>Ольга Костина</cp:lastModifiedBy>
  <cp:revision>158</cp:revision>
  <dcterms:created xsi:type="dcterms:W3CDTF">2015-10-27T13:35:43Z</dcterms:created>
  <dcterms:modified xsi:type="dcterms:W3CDTF">2015-11-26T08:59:00Z</dcterms:modified>
</cp:coreProperties>
</file>