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3004800" cy="7315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51" autoAdjust="0"/>
  </p:normalViewPr>
  <p:slideViewPr>
    <p:cSldViewPr snapToGrid="0" showGuides="1">
      <p:cViewPr varScale="1">
        <p:scale>
          <a:sx n="68" d="100"/>
          <a:sy n="68" d="100"/>
        </p:scale>
        <p:origin x="1350" y="48"/>
      </p:cViewPr>
      <p:guideLst>
        <p:guide orient="horz" pos="2304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8" name="Shape 4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78107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7" name="Shape 5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Вода</a:t>
            </a:r>
            <a:r>
              <a:rPr dirty="0"/>
              <a:t> — </a:t>
            </a:r>
            <a:r>
              <a:rPr dirty="0" err="1"/>
              <a:t>основа</a:t>
            </a:r>
            <a:r>
              <a:rPr dirty="0"/>
              <a:t> </a:t>
            </a:r>
            <a:r>
              <a:rPr dirty="0" err="1"/>
              <a:t>нашего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 и </a:t>
            </a:r>
            <a:r>
              <a:rPr dirty="0" err="1"/>
              <a:t>основа</a:t>
            </a:r>
            <a:r>
              <a:rPr dirty="0"/>
              <a:t> </a:t>
            </a:r>
            <a:r>
              <a:rPr dirty="0" err="1"/>
              <a:t>жизни</a:t>
            </a:r>
            <a:r>
              <a:rPr dirty="0"/>
              <a:t>. </a:t>
            </a:r>
            <a:r>
              <a:rPr dirty="0" err="1"/>
              <a:t>Большинство</a:t>
            </a:r>
            <a:r>
              <a:rPr dirty="0"/>
              <a:t> </a:t>
            </a:r>
            <a:r>
              <a:rPr dirty="0" err="1"/>
              <a:t>клеток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70-80% </a:t>
            </a:r>
            <a:r>
              <a:rPr dirty="0" err="1"/>
              <a:t>состоят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и </a:t>
            </a:r>
            <a:r>
              <a:rPr dirty="0" err="1"/>
              <a:t>сами</a:t>
            </a:r>
            <a:r>
              <a:rPr dirty="0"/>
              <a:t> </a:t>
            </a:r>
            <a:r>
              <a:rPr dirty="0" err="1"/>
              <a:t>находятся</a:t>
            </a:r>
            <a:r>
              <a:rPr dirty="0"/>
              <a:t> в </a:t>
            </a:r>
            <a:r>
              <a:rPr dirty="0" err="1"/>
              <a:t>межклеточной</a:t>
            </a:r>
            <a:r>
              <a:rPr dirty="0"/>
              <a:t> </a:t>
            </a:r>
            <a:r>
              <a:rPr dirty="0" err="1"/>
              <a:t>жидкости</a:t>
            </a:r>
            <a:r>
              <a:rPr dirty="0"/>
              <a:t>.</a:t>
            </a:r>
          </a:p>
          <a:p>
            <a:r>
              <a:rPr dirty="0" err="1"/>
              <a:t>Больше</a:t>
            </a:r>
            <a:r>
              <a:rPr dirty="0"/>
              <a:t> </a:t>
            </a:r>
            <a:r>
              <a:rPr dirty="0" err="1"/>
              <a:t>всего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в </a:t>
            </a:r>
            <a:r>
              <a:rPr dirty="0" err="1"/>
              <a:t>тканях</a:t>
            </a:r>
            <a:r>
              <a:rPr dirty="0"/>
              <a:t> </a:t>
            </a:r>
            <a:r>
              <a:rPr dirty="0" err="1"/>
              <a:t>головного</a:t>
            </a:r>
            <a:r>
              <a:rPr dirty="0"/>
              <a:t> </a:t>
            </a:r>
            <a:r>
              <a:rPr dirty="0" err="1"/>
              <a:t>мозга</a:t>
            </a:r>
            <a:r>
              <a:rPr dirty="0"/>
              <a:t>, </a:t>
            </a:r>
            <a:r>
              <a:rPr dirty="0" err="1"/>
              <a:t>легких</a:t>
            </a:r>
            <a:r>
              <a:rPr dirty="0"/>
              <a:t>, </a:t>
            </a:r>
            <a:r>
              <a:rPr dirty="0" err="1"/>
              <a:t>печени</a:t>
            </a:r>
            <a:r>
              <a:rPr dirty="0"/>
              <a:t>, </a:t>
            </a:r>
            <a:r>
              <a:rPr dirty="0" err="1"/>
              <a:t>крови</a:t>
            </a:r>
            <a:r>
              <a:rPr dirty="0"/>
              <a:t>. </a:t>
            </a:r>
            <a:r>
              <a:rPr dirty="0" err="1"/>
              <a:t>Даже</a:t>
            </a:r>
            <a:r>
              <a:rPr dirty="0"/>
              <a:t> </a:t>
            </a:r>
            <a:r>
              <a:rPr dirty="0" err="1"/>
              <a:t>кости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20% </a:t>
            </a:r>
            <a:r>
              <a:rPr dirty="0" err="1"/>
              <a:t>состоят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. </a:t>
            </a:r>
          </a:p>
          <a:p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жизненно</a:t>
            </a:r>
            <a:r>
              <a:rPr dirty="0"/>
              <a:t> </a:t>
            </a:r>
            <a:r>
              <a:rPr dirty="0" err="1"/>
              <a:t>важные</a:t>
            </a:r>
            <a:r>
              <a:rPr dirty="0"/>
              <a:t> </a:t>
            </a:r>
            <a:r>
              <a:rPr dirty="0" err="1"/>
              <a:t>биохимические</a:t>
            </a:r>
            <a:r>
              <a:rPr dirty="0"/>
              <a:t> </a:t>
            </a:r>
            <a:r>
              <a:rPr dirty="0" err="1"/>
              <a:t>процессы</a:t>
            </a:r>
            <a:r>
              <a:rPr dirty="0"/>
              <a:t> в </a:t>
            </a:r>
            <a:r>
              <a:rPr dirty="0" err="1"/>
              <a:t>организме</a:t>
            </a:r>
            <a:r>
              <a:rPr dirty="0"/>
              <a:t> </a:t>
            </a:r>
            <a:r>
              <a:rPr dirty="0" err="1"/>
              <a:t>протекают</a:t>
            </a:r>
            <a:r>
              <a:rPr dirty="0"/>
              <a:t> </a:t>
            </a:r>
            <a:r>
              <a:rPr dirty="0" err="1"/>
              <a:t>именно</a:t>
            </a:r>
            <a:r>
              <a:rPr dirty="0"/>
              <a:t> в </a:t>
            </a:r>
            <a:r>
              <a:rPr dirty="0" err="1"/>
              <a:t>жидкой</a:t>
            </a:r>
            <a:r>
              <a:rPr dirty="0"/>
              <a:t> </a:t>
            </a:r>
            <a:r>
              <a:rPr dirty="0" err="1"/>
              <a:t>среде</a:t>
            </a:r>
            <a:r>
              <a:rPr dirty="0"/>
              <a:t>. </a:t>
            </a:r>
            <a:r>
              <a:rPr dirty="0" err="1"/>
              <a:t>Состояние</a:t>
            </a:r>
            <a:r>
              <a:rPr dirty="0"/>
              <a:t> </a:t>
            </a:r>
            <a:r>
              <a:rPr dirty="0" err="1"/>
              <a:t>жидкостей</a:t>
            </a:r>
            <a:r>
              <a:rPr dirty="0"/>
              <a:t> в </a:t>
            </a:r>
            <a:r>
              <a:rPr dirty="0" err="1"/>
              <a:t>организме</a:t>
            </a:r>
            <a:r>
              <a:rPr dirty="0"/>
              <a:t> (</a:t>
            </a:r>
            <a:r>
              <a:rPr dirty="0" err="1"/>
              <a:t>кровь</a:t>
            </a:r>
            <a:r>
              <a:rPr dirty="0"/>
              <a:t>, </a:t>
            </a:r>
            <a:r>
              <a:rPr dirty="0" err="1"/>
              <a:t>лимфа</a:t>
            </a:r>
            <a:r>
              <a:rPr dirty="0"/>
              <a:t>, </a:t>
            </a:r>
            <a:r>
              <a:rPr dirty="0" err="1"/>
              <a:t>пот</a:t>
            </a:r>
            <a:r>
              <a:rPr dirty="0"/>
              <a:t>, </a:t>
            </a:r>
            <a:r>
              <a:rPr dirty="0" err="1"/>
              <a:t>моча</a:t>
            </a:r>
            <a:r>
              <a:rPr dirty="0"/>
              <a:t>, </a:t>
            </a:r>
            <a:r>
              <a:rPr dirty="0" err="1"/>
              <a:t>желчь</a:t>
            </a:r>
            <a:r>
              <a:rPr dirty="0"/>
              <a:t>) </a:t>
            </a:r>
            <a:r>
              <a:rPr dirty="0" err="1"/>
              <a:t>зависит</a:t>
            </a:r>
            <a:r>
              <a:rPr dirty="0"/>
              <a:t> в </a:t>
            </a:r>
            <a:r>
              <a:rPr dirty="0" err="1"/>
              <a:t>том</a:t>
            </a:r>
            <a:r>
              <a:rPr dirty="0"/>
              <a:t> </a:t>
            </a:r>
            <a:r>
              <a:rPr dirty="0" err="1"/>
              <a:t>числе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 smtClean="0"/>
              <a:t>количества</a:t>
            </a:r>
            <a:r>
              <a:rPr dirty="0" smtClean="0"/>
              <a:t> </a:t>
            </a:r>
            <a:r>
              <a:rPr lang="ru-RU" dirty="0" smtClean="0"/>
              <a:t>и качества</a:t>
            </a:r>
            <a:r>
              <a:rPr lang="ru-RU" baseline="0" dirty="0" smtClean="0"/>
              <a:t> потребляемой </a:t>
            </a:r>
            <a:r>
              <a:rPr dirty="0" err="1" smtClean="0"/>
              <a:t>воды</a:t>
            </a:r>
            <a:r>
              <a:rPr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430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3" name="Shape 6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rPr dirty="0"/>
              <a:t>ОВП </a:t>
            </a:r>
            <a:r>
              <a:rPr dirty="0" err="1"/>
              <a:t>внутренней</a:t>
            </a:r>
            <a:r>
              <a:rPr dirty="0"/>
              <a:t> </a:t>
            </a:r>
            <a:r>
              <a:rPr dirty="0" err="1"/>
              <a:t>среды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 </a:t>
            </a:r>
            <a:r>
              <a:rPr dirty="0" err="1"/>
              <a:t>человека</a:t>
            </a:r>
            <a:r>
              <a:rPr dirty="0"/>
              <a:t> </a:t>
            </a:r>
            <a:r>
              <a:rPr dirty="0" err="1"/>
              <a:t>имеет</a:t>
            </a:r>
            <a:r>
              <a:rPr dirty="0"/>
              <a:t> </a:t>
            </a:r>
            <a:r>
              <a:rPr dirty="0" err="1"/>
              <a:t>отрицательные</a:t>
            </a:r>
            <a:r>
              <a:rPr dirty="0"/>
              <a:t> </a:t>
            </a:r>
            <a:r>
              <a:rPr dirty="0" err="1"/>
              <a:t>значения</a:t>
            </a:r>
            <a:r>
              <a:rPr dirty="0"/>
              <a:t>, </a:t>
            </a:r>
            <a:r>
              <a:rPr dirty="0" err="1"/>
              <a:t>которые</a:t>
            </a:r>
            <a:r>
              <a:rPr dirty="0"/>
              <a:t> </a:t>
            </a:r>
            <a:r>
              <a:rPr dirty="0" err="1"/>
              <a:t>обычно</a:t>
            </a:r>
            <a:r>
              <a:rPr dirty="0"/>
              <a:t> </a:t>
            </a:r>
            <a:r>
              <a:rPr dirty="0" err="1"/>
              <a:t>находятся</a:t>
            </a:r>
            <a:r>
              <a:rPr dirty="0"/>
              <a:t> в </a:t>
            </a:r>
            <a:r>
              <a:rPr dirty="0" err="1"/>
              <a:t>пределах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-100 </a:t>
            </a:r>
            <a:r>
              <a:rPr dirty="0" err="1"/>
              <a:t>до</a:t>
            </a:r>
            <a:r>
              <a:rPr dirty="0"/>
              <a:t> -200 </a:t>
            </a:r>
            <a:r>
              <a:rPr dirty="0" err="1"/>
              <a:t>милливольт</a:t>
            </a:r>
            <a:r>
              <a:rPr dirty="0"/>
              <a:t>. </a:t>
            </a:r>
            <a:r>
              <a:rPr dirty="0" smtClean="0"/>
              <a:t>ОВ</a:t>
            </a:r>
            <a:r>
              <a:rPr lang="ru-RU" smtClean="0"/>
              <a:t>П</a:t>
            </a:r>
            <a:r>
              <a:rPr smtClean="0"/>
              <a:t> </a:t>
            </a:r>
            <a:r>
              <a:rPr dirty="0" err="1"/>
              <a:t>крови</a:t>
            </a:r>
            <a:r>
              <a:rPr dirty="0"/>
              <a:t>, </a:t>
            </a:r>
            <a:r>
              <a:rPr dirty="0" err="1"/>
              <a:t>циркулирующей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всему</a:t>
            </a:r>
            <a:r>
              <a:rPr dirty="0"/>
              <a:t> </a:t>
            </a:r>
            <a:r>
              <a:rPr dirty="0" err="1"/>
              <a:t>телу</a:t>
            </a:r>
            <a:r>
              <a:rPr dirty="0"/>
              <a:t> и </a:t>
            </a:r>
            <a:r>
              <a:rPr dirty="0" err="1"/>
              <a:t>переносящей</a:t>
            </a:r>
            <a:r>
              <a:rPr dirty="0"/>
              <a:t> </a:t>
            </a:r>
            <a:r>
              <a:rPr dirty="0" err="1"/>
              <a:t>питательные</a:t>
            </a:r>
            <a:r>
              <a:rPr dirty="0"/>
              <a:t> </a:t>
            </a:r>
            <a:r>
              <a:rPr dirty="0" err="1"/>
              <a:t>вещества</a:t>
            </a:r>
            <a:r>
              <a:rPr dirty="0"/>
              <a:t> и </a:t>
            </a:r>
            <a:r>
              <a:rPr dirty="0" err="1"/>
              <a:t>кислород</a:t>
            </a:r>
            <a:r>
              <a:rPr dirty="0"/>
              <a:t> к </a:t>
            </a:r>
            <a:r>
              <a:rPr dirty="0" err="1"/>
              <a:t>клеткам</a:t>
            </a:r>
            <a:r>
              <a:rPr dirty="0"/>
              <a:t> -70 mV.</a:t>
            </a:r>
          </a:p>
          <a:p>
            <a:pPr marL="215999" indent="-215999">
              <a:defRPr spc="-1"/>
            </a:pPr>
            <a:endParaRPr dirty="0"/>
          </a:p>
          <a:p>
            <a:pPr marL="215999" indent="-215999">
              <a:defRPr spc="-1"/>
            </a:pPr>
            <a:r>
              <a:rPr dirty="0" err="1"/>
              <a:t>Когда</a:t>
            </a:r>
            <a:r>
              <a:rPr dirty="0"/>
              <a:t> ОВП </a:t>
            </a:r>
            <a:r>
              <a:rPr dirty="0" err="1"/>
              <a:t>воды</a:t>
            </a:r>
            <a:r>
              <a:rPr dirty="0"/>
              <a:t> </a:t>
            </a:r>
            <a:r>
              <a:rPr dirty="0" err="1"/>
              <a:t>близок</a:t>
            </a:r>
            <a:r>
              <a:rPr dirty="0"/>
              <a:t> к ОВП </a:t>
            </a:r>
            <a:r>
              <a:rPr dirty="0" err="1"/>
              <a:t>внутренней</a:t>
            </a:r>
            <a:r>
              <a:rPr dirty="0"/>
              <a:t> </a:t>
            </a:r>
            <a:r>
              <a:rPr dirty="0" err="1"/>
              <a:t>среды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, </a:t>
            </a:r>
            <a:r>
              <a:rPr dirty="0" err="1"/>
              <a:t>то</a:t>
            </a:r>
            <a:r>
              <a:rPr dirty="0"/>
              <a:t> </a:t>
            </a:r>
            <a:r>
              <a:rPr dirty="0" err="1"/>
              <a:t>организму</a:t>
            </a:r>
            <a:r>
              <a:rPr dirty="0"/>
              <a:t> </a:t>
            </a:r>
            <a:r>
              <a:rPr dirty="0" err="1"/>
              <a:t>легче</a:t>
            </a:r>
            <a:r>
              <a:rPr dirty="0"/>
              <a:t> </a:t>
            </a:r>
            <a:r>
              <a:rPr dirty="0" err="1"/>
              <a:t>использовать</a:t>
            </a:r>
            <a:r>
              <a:rPr dirty="0"/>
              <a:t> </a:t>
            </a:r>
            <a:r>
              <a:rPr dirty="0" err="1"/>
              <a:t>такую</a:t>
            </a:r>
            <a:r>
              <a:rPr dirty="0"/>
              <a:t> </a:t>
            </a:r>
            <a:r>
              <a:rPr dirty="0" err="1"/>
              <a:t>воду</a:t>
            </a:r>
            <a:r>
              <a:rPr dirty="0"/>
              <a:t> в </a:t>
            </a:r>
            <a:r>
              <a:rPr dirty="0" err="1"/>
              <a:t>обменных</a:t>
            </a:r>
            <a:r>
              <a:rPr dirty="0"/>
              <a:t> </a:t>
            </a:r>
            <a:r>
              <a:rPr dirty="0" err="1"/>
              <a:t>процессах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, </a:t>
            </a:r>
            <a:r>
              <a:rPr dirty="0" err="1"/>
              <a:t>так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нужно</a:t>
            </a:r>
            <a:r>
              <a:rPr dirty="0"/>
              <a:t> </a:t>
            </a:r>
            <a:r>
              <a:rPr dirty="0" err="1"/>
              <a:t>затрачивать</a:t>
            </a:r>
            <a:r>
              <a:rPr dirty="0"/>
              <a:t> </a:t>
            </a:r>
            <a:r>
              <a:rPr dirty="0" err="1"/>
              <a:t>энергию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коррекцию</a:t>
            </a:r>
            <a:r>
              <a:rPr dirty="0"/>
              <a:t> </a:t>
            </a:r>
            <a:r>
              <a:rPr dirty="0" err="1"/>
              <a:t>активности</a:t>
            </a:r>
            <a:r>
              <a:rPr dirty="0"/>
              <a:t> </a:t>
            </a:r>
            <a:r>
              <a:rPr dirty="0" err="1"/>
              <a:t>электронов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проникновения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в </a:t>
            </a:r>
            <a:r>
              <a:rPr dirty="0" err="1"/>
              <a:t>клетку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6315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6" name="Shape 6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Оптимальная</a:t>
            </a:r>
            <a:r>
              <a:rPr dirty="0"/>
              <a:t> </a:t>
            </a:r>
            <a:r>
              <a:rPr dirty="0" err="1"/>
              <a:t>гидратация</a:t>
            </a:r>
            <a:r>
              <a:rPr dirty="0"/>
              <a:t> —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просто</a:t>
            </a:r>
            <a:r>
              <a:rPr dirty="0"/>
              <a:t> </a:t>
            </a:r>
            <a:r>
              <a:rPr dirty="0" err="1"/>
              <a:t>достаточное</a:t>
            </a:r>
            <a:r>
              <a:rPr dirty="0"/>
              <a:t> </a:t>
            </a:r>
            <a:r>
              <a:rPr dirty="0" err="1"/>
              <a:t>потребление</a:t>
            </a:r>
            <a:r>
              <a:rPr dirty="0"/>
              <a:t> </a:t>
            </a:r>
            <a:r>
              <a:rPr dirty="0" err="1"/>
              <a:t>жидкости</a:t>
            </a:r>
            <a:r>
              <a:rPr dirty="0"/>
              <a:t>. </a:t>
            </a: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повысить</a:t>
            </a:r>
            <a:r>
              <a:rPr dirty="0"/>
              <a:t> </a:t>
            </a:r>
            <a:r>
              <a:rPr dirty="0" err="1"/>
              <a:t>жизненную</a:t>
            </a:r>
            <a:r>
              <a:rPr dirty="0"/>
              <a:t> </a:t>
            </a:r>
            <a:r>
              <a:rPr dirty="0" err="1"/>
              <a:t>энергию</a:t>
            </a:r>
            <a:r>
              <a:rPr dirty="0"/>
              <a:t> и </a:t>
            </a:r>
            <a:r>
              <a:rPr dirty="0" err="1"/>
              <a:t>поддержать</a:t>
            </a:r>
            <a:r>
              <a:rPr dirty="0"/>
              <a:t> </a:t>
            </a:r>
            <a:r>
              <a:rPr dirty="0" err="1"/>
              <a:t>нормальную</a:t>
            </a:r>
            <a:r>
              <a:rPr dirty="0"/>
              <a:t> </a:t>
            </a:r>
            <a:r>
              <a:rPr dirty="0" err="1"/>
              <a:t>работу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, </a:t>
            </a:r>
            <a:r>
              <a:rPr dirty="0" err="1"/>
              <a:t>нужен</a:t>
            </a:r>
            <a:r>
              <a:rPr dirty="0"/>
              <a:t> </a:t>
            </a:r>
            <a:r>
              <a:rPr dirty="0" err="1"/>
              <a:t>комплексный</a:t>
            </a:r>
            <a:r>
              <a:rPr dirty="0"/>
              <a:t> </a:t>
            </a:r>
            <a:r>
              <a:rPr dirty="0" err="1"/>
              <a:t>подход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569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4" name="Shape 5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r>
              <a:rPr dirty="0"/>
              <a:t>В </a:t>
            </a:r>
            <a:r>
              <a:rPr dirty="0" err="1"/>
              <a:t>организме</a:t>
            </a:r>
            <a:r>
              <a:rPr dirty="0"/>
              <a:t> </a:t>
            </a:r>
            <a:r>
              <a:rPr dirty="0" err="1"/>
              <a:t>непрерывно</a:t>
            </a:r>
            <a:r>
              <a:rPr dirty="0"/>
              <a:t> </a:t>
            </a:r>
            <a:r>
              <a:rPr dirty="0" err="1"/>
              <a:t>движутся</a:t>
            </a:r>
            <a:r>
              <a:rPr dirty="0"/>
              <a:t> </a:t>
            </a:r>
            <a:r>
              <a:rPr dirty="0" err="1"/>
              <a:t>потоки</a:t>
            </a:r>
            <a:r>
              <a:rPr dirty="0"/>
              <a:t> </a:t>
            </a:r>
            <a:r>
              <a:rPr dirty="0" err="1"/>
              <a:t>разнообразных</a:t>
            </a:r>
            <a:r>
              <a:rPr dirty="0"/>
              <a:t> </a:t>
            </a:r>
            <a:r>
              <a:rPr dirty="0" err="1"/>
              <a:t>жидкостей</a:t>
            </a:r>
            <a:r>
              <a:rPr dirty="0"/>
              <a:t>, </a:t>
            </a:r>
            <a:r>
              <a:rPr dirty="0" err="1"/>
              <a:t>которые</a:t>
            </a:r>
            <a:r>
              <a:rPr dirty="0"/>
              <a:t> </a:t>
            </a:r>
            <a:r>
              <a:rPr dirty="0" err="1"/>
              <a:t>взаимодействуют</a:t>
            </a:r>
            <a:r>
              <a:rPr dirty="0"/>
              <a:t> </a:t>
            </a:r>
            <a:r>
              <a:rPr dirty="0" err="1"/>
              <a:t>друг</a:t>
            </a:r>
            <a:r>
              <a:rPr dirty="0"/>
              <a:t> с </a:t>
            </a:r>
            <a:r>
              <a:rPr dirty="0" err="1"/>
              <a:t>другом</a:t>
            </a:r>
            <a:r>
              <a:rPr dirty="0"/>
              <a:t>. </a:t>
            </a:r>
          </a:p>
          <a:p>
            <a:pPr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r>
              <a:rPr dirty="0" err="1"/>
              <a:t>Лимфа</a:t>
            </a:r>
            <a:r>
              <a:rPr dirty="0"/>
              <a:t>, </a:t>
            </a:r>
            <a:r>
              <a:rPr dirty="0" err="1"/>
              <a:t>кровь</a:t>
            </a:r>
            <a:r>
              <a:rPr dirty="0"/>
              <a:t>, </a:t>
            </a:r>
            <a:r>
              <a:rPr dirty="0" err="1"/>
              <a:t>слюна</a:t>
            </a:r>
            <a:r>
              <a:rPr dirty="0"/>
              <a:t>, </a:t>
            </a:r>
            <a:r>
              <a:rPr dirty="0" err="1"/>
              <a:t>желудочный</a:t>
            </a:r>
            <a:r>
              <a:rPr dirty="0"/>
              <a:t> </a:t>
            </a:r>
            <a:r>
              <a:rPr dirty="0" err="1"/>
              <a:t>сок</a:t>
            </a:r>
            <a:r>
              <a:rPr dirty="0"/>
              <a:t> —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вода</a:t>
            </a:r>
            <a:r>
              <a:rPr dirty="0"/>
              <a:t> с </a:t>
            </a:r>
            <a:r>
              <a:rPr dirty="0" err="1"/>
              <a:t>растворенными</a:t>
            </a:r>
            <a:r>
              <a:rPr dirty="0"/>
              <a:t> в </a:t>
            </a:r>
            <a:r>
              <a:rPr dirty="0" err="1"/>
              <a:t>ней</a:t>
            </a:r>
            <a:r>
              <a:rPr dirty="0"/>
              <a:t> </a:t>
            </a:r>
            <a:r>
              <a:rPr dirty="0" err="1"/>
              <a:t>веществами</a:t>
            </a:r>
            <a:r>
              <a:rPr dirty="0"/>
              <a:t>.</a:t>
            </a:r>
          </a:p>
          <a:p>
            <a:pPr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r>
              <a:rPr dirty="0" err="1"/>
              <a:t>Дефицит</a:t>
            </a:r>
            <a:r>
              <a:rPr dirty="0"/>
              <a:t> </a:t>
            </a:r>
            <a:r>
              <a:rPr dirty="0" err="1"/>
              <a:t>жидкости</a:t>
            </a:r>
            <a:r>
              <a:rPr dirty="0"/>
              <a:t> </a:t>
            </a:r>
            <a:r>
              <a:rPr lang="ru-RU" dirty="0" smtClean="0"/>
              <a:t>негативно </a:t>
            </a:r>
            <a:r>
              <a:rPr dirty="0" err="1" smtClean="0"/>
              <a:t>влияет</a:t>
            </a:r>
            <a:r>
              <a:rPr dirty="0" smtClean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 smtClean="0"/>
              <a:t>процессы</a:t>
            </a:r>
            <a:r>
              <a:rPr dirty="0" smtClean="0"/>
              <a:t> </a:t>
            </a:r>
            <a:r>
              <a:rPr dirty="0" err="1"/>
              <a:t>доставки</a:t>
            </a:r>
            <a:r>
              <a:rPr dirty="0"/>
              <a:t> </a:t>
            </a:r>
            <a:r>
              <a:rPr dirty="0" err="1"/>
              <a:t>питательных</a:t>
            </a:r>
            <a:r>
              <a:rPr dirty="0"/>
              <a:t> </a:t>
            </a:r>
            <a:r>
              <a:rPr dirty="0" err="1"/>
              <a:t>веществ</a:t>
            </a:r>
            <a:r>
              <a:rPr dirty="0"/>
              <a:t> </a:t>
            </a:r>
            <a:r>
              <a:rPr dirty="0" err="1"/>
              <a:t>клеткам</a:t>
            </a:r>
            <a:r>
              <a:rPr dirty="0"/>
              <a:t>, </a:t>
            </a:r>
            <a:r>
              <a:rPr dirty="0" err="1"/>
              <a:t>восстановления</a:t>
            </a:r>
            <a:r>
              <a:rPr dirty="0"/>
              <a:t> </a:t>
            </a:r>
            <a:r>
              <a:rPr dirty="0" err="1"/>
              <a:t>энергетических</a:t>
            </a:r>
            <a:r>
              <a:rPr dirty="0"/>
              <a:t> </a:t>
            </a:r>
            <a:r>
              <a:rPr dirty="0" err="1"/>
              <a:t>ресурсов</a:t>
            </a:r>
            <a:r>
              <a:rPr dirty="0"/>
              <a:t>, </a:t>
            </a:r>
            <a:r>
              <a:rPr dirty="0" err="1"/>
              <a:t>выведения</a:t>
            </a:r>
            <a:r>
              <a:rPr dirty="0"/>
              <a:t> </a:t>
            </a:r>
            <a:r>
              <a:rPr dirty="0" err="1"/>
              <a:t>продуктов</a:t>
            </a:r>
            <a:r>
              <a:rPr dirty="0"/>
              <a:t> </a:t>
            </a:r>
            <a:r>
              <a:rPr dirty="0" err="1"/>
              <a:t>распада</a:t>
            </a:r>
            <a:r>
              <a:rPr dirty="0"/>
              <a:t> и </a:t>
            </a:r>
            <a:r>
              <a:rPr dirty="0" err="1"/>
              <a:t>токсинов</a:t>
            </a:r>
            <a:r>
              <a:rPr dirty="0"/>
              <a:t>, </a:t>
            </a:r>
            <a:r>
              <a:rPr dirty="0" err="1"/>
              <a:t>обновления</a:t>
            </a:r>
            <a:r>
              <a:rPr dirty="0"/>
              <a:t> и </a:t>
            </a:r>
            <a:r>
              <a:rPr dirty="0" err="1"/>
              <a:t>восстановления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772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1" name="Shape 5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rPr dirty="0" err="1"/>
              <a:t>Полезные</a:t>
            </a:r>
            <a:r>
              <a:rPr dirty="0"/>
              <a:t> </a:t>
            </a:r>
            <a:r>
              <a:rPr dirty="0" err="1"/>
              <a:t>соли</a:t>
            </a:r>
            <a:r>
              <a:rPr dirty="0"/>
              <a:t> и </a:t>
            </a:r>
            <a:r>
              <a:rPr dirty="0" err="1"/>
              <a:t>минералы</a:t>
            </a:r>
            <a:r>
              <a:rPr dirty="0"/>
              <a:t> </a:t>
            </a:r>
            <a:r>
              <a:rPr dirty="0" err="1"/>
              <a:t>нужны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нормального</a:t>
            </a:r>
            <a:r>
              <a:rPr dirty="0"/>
              <a:t> </a:t>
            </a:r>
            <a:r>
              <a:rPr dirty="0" err="1"/>
              <a:t>обмена</a:t>
            </a:r>
            <a:r>
              <a:rPr dirty="0"/>
              <a:t> </a:t>
            </a:r>
            <a:r>
              <a:rPr dirty="0" err="1"/>
              <a:t>веществ</a:t>
            </a:r>
            <a:r>
              <a:rPr dirty="0"/>
              <a:t>, </a:t>
            </a:r>
            <a:r>
              <a:rPr lang="ru-RU" dirty="0" smtClean="0"/>
              <a:t>здорового </a:t>
            </a:r>
            <a:r>
              <a:rPr dirty="0" err="1" smtClean="0"/>
              <a:t>пищеварения</a:t>
            </a:r>
            <a:r>
              <a:rPr dirty="0"/>
              <a:t>, </a:t>
            </a:r>
            <a:r>
              <a:rPr dirty="0" err="1"/>
              <a:t>сердца</a:t>
            </a:r>
            <a:r>
              <a:rPr dirty="0"/>
              <a:t> и </a:t>
            </a:r>
            <a:r>
              <a:rPr dirty="0" err="1"/>
              <a:t>сосудов</a:t>
            </a:r>
            <a:r>
              <a:rPr dirty="0"/>
              <a:t>. </a:t>
            </a:r>
            <a:r>
              <a:rPr dirty="0" err="1"/>
              <a:t>Минералы</a:t>
            </a:r>
            <a:r>
              <a:rPr dirty="0"/>
              <a:t> </a:t>
            </a:r>
            <a:r>
              <a:rPr dirty="0" err="1"/>
              <a:t>участвуют</a:t>
            </a:r>
            <a:r>
              <a:rPr dirty="0"/>
              <a:t> в </a:t>
            </a:r>
            <a:r>
              <a:rPr dirty="0" err="1"/>
              <a:t>формировании</a:t>
            </a:r>
            <a:r>
              <a:rPr dirty="0"/>
              <a:t> </a:t>
            </a:r>
            <a:r>
              <a:rPr dirty="0" err="1"/>
              <a:t>костной</a:t>
            </a:r>
            <a:r>
              <a:rPr dirty="0"/>
              <a:t> </a:t>
            </a:r>
            <a:r>
              <a:rPr dirty="0" err="1"/>
              <a:t>ткани</a:t>
            </a:r>
            <a:r>
              <a:rPr dirty="0"/>
              <a:t>, </a:t>
            </a:r>
            <a:r>
              <a:rPr dirty="0" err="1"/>
              <a:t>поддерживают</a:t>
            </a:r>
            <a:r>
              <a:rPr dirty="0"/>
              <a:t> </a:t>
            </a:r>
            <a:r>
              <a:rPr dirty="0" err="1"/>
              <a:t>проводимость</a:t>
            </a:r>
            <a:r>
              <a:rPr dirty="0"/>
              <a:t> </a:t>
            </a:r>
            <a:r>
              <a:rPr dirty="0" err="1"/>
              <a:t>нейронов</a:t>
            </a:r>
            <a:r>
              <a:rPr dirty="0"/>
              <a:t> и </a:t>
            </a:r>
            <a:r>
              <a:rPr dirty="0" err="1"/>
              <a:t>работу</a:t>
            </a:r>
            <a:r>
              <a:rPr dirty="0"/>
              <a:t> </a:t>
            </a:r>
            <a:r>
              <a:rPr dirty="0" err="1"/>
              <a:t>мышц</a:t>
            </a:r>
            <a:r>
              <a:rPr dirty="0"/>
              <a:t>, в </a:t>
            </a:r>
            <a:r>
              <a:rPr dirty="0" err="1"/>
              <a:t>том</a:t>
            </a:r>
            <a:r>
              <a:rPr dirty="0"/>
              <a:t> </a:t>
            </a:r>
            <a:r>
              <a:rPr dirty="0" err="1"/>
              <a:t>числе</a:t>
            </a:r>
            <a:r>
              <a:rPr dirty="0"/>
              <a:t> </a:t>
            </a:r>
            <a:r>
              <a:rPr dirty="0" err="1"/>
              <a:t>сердца</a:t>
            </a:r>
            <a:r>
              <a:rPr dirty="0"/>
              <a:t>, </a:t>
            </a:r>
            <a:r>
              <a:rPr dirty="0" err="1"/>
              <a:t>поддерживают</a:t>
            </a:r>
            <a:r>
              <a:rPr dirty="0"/>
              <a:t> </a:t>
            </a:r>
            <a:r>
              <a:rPr dirty="0" err="1"/>
              <a:t>минеральный</a:t>
            </a:r>
            <a:r>
              <a:rPr dirty="0"/>
              <a:t> и </a:t>
            </a:r>
            <a:r>
              <a:rPr dirty="0" err="1"/>
              <a:t>кислотно-щелочной</a:t>
            </a:r>
            <a:r>
              <a:rPr dirty="0"/>
              <a:t> </a:t>
            </a:r>
            <a:r>
              <a:rPr dirty="0" err="1"/>
              <a:t>баланс</a:t>
            </a:r>
            <a:r>
              <a:rPr dirty="0"/>
              <a:t> в </a:t>
            </a:r>
            <a:r>
              <a:rPr dirty="0" err="1"/>
              <a:t>организме</a:t>
            </a:r>
            <a:r>
              <a:rPr dirty="0"/>
              <a:t>, </a:t>
            </a:r>
            <a:r>
              <a:rPr dirty="0" err="1"/>
              <a:t>помогают</a:t>
            </a:r>
            <a:r>
              <a:rPr dirty="0"/>
              <a:t> </a:t>
            </a:r>
            <a:r>
              <a:rPr dirty="0" err="1"/>
              <a:t>перерабатывать</a:t>
            </a:r>
            <a:r>
              <a:rPr dirty="0"/>
              <a:t> </a:t>
            </a:r>
            <a:r>
              <a:rPr dirty="0" err="1"/>
              <a:t>пищу</a:t>
            </a:r>
            <a:r>
              <a:rPr dirty="0"/>
              <a:t> и </a:t>
            </a:r>
            <a:r>
              <a:rPr dirty="0" err="1"/>
              <a:t>восстанавливать</a:t>
            </a:r>
            <a:r>
              <a:rPr dirty="0"/>
              <a:t> </a:t>
            </a:r>
            <a:r>
              <a:rPr dirty="0" err="1"/>
              <a:t>ткани</a:t>
            </a:r>
            <a:r>
              <a:rPr dirty="0"/>
              <a:t>.</a:t>
            </a:r>
          </a:p>
          <a:p>
            <a:pPr marL="215999" indent="-215999">
              <a:defRPr spc="-1"/>
            </a:pPr>
            <a:endParaRPr dirty="0"/>
          </a:p>
          <a:p>
            <a:pPr marL="215999" indent="-215999">
              <a:defRPr spc="-1"/>
            </a:pPr>
            <a:r>
              <a:rPr dirty="0" err="1"/>
              <a:t>Полнее</a:t>
            </a:r>
            <a:r>
              <a:rPr dirty="0"/>
              <a:t> и </a:t>
            </a:r>
            <a:r>
              <a:rPr dirty="0" err="1"/>
              <a:t>легче</a:t>
            </a:r>
            <a:r>
              <a:rPr dirty="0"/>
              <a:t> </a:t>
            </a:r>
            <a:r>
              <a:rPr dirty="0" err="1"/>
              <a:t>они</a:t>
            </a:r>
            <a:r>
              <a:rPr dirty="0"/>
              <a:t> </a:t>
            </a:r>
            <a:r>
              <a:rPr dirty="0" err="1"/>
              <a:t>усваиваются</a:t>
            </a:r>
            <a:r>
              <a:rPr dirty="0"/>
              <a:t>, </a:t>
            </a: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растворены</a:t>
            </a:r>
            <a:r>
              <a:rPr dirty="0"/>
              <a:t> </a:t>
            </a:r>
            <a:r>
              <a:rPr lang="ru-RU" dirty="0" smtClean="0"/>
              <a:t>в</a:t>
            </a:r>
            <a:r>
              <a:rPr dirty="0" smtClean="0"/>
              <a:t> </a:t>
            </a:r>
            <a:r>
              <a:rPr dirty="0" err="1"/>
              <a:t>воде</a:t>
            </a:r>
            <a:r>
              <a:rPr dirty="0"/>
              <a:t>. </a:t>
            </a:r>
            <a:r>
              <a:rPr dirty="0" err="1"/>
              <a:t>Вода</a:t>
            </a:r>
            <a:r>
              <a:rPr dirty="0"/>
              <a:t> –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лучший</a:t>
            </a:r>
            <a:r>
              <a:rPr dirty="0"/>
              <a:t> </a:t>
            </a:r>
            <a:r>
              <a:rPr dirty="0" err="1"/>
              <a:t>растворитель</a:t>
            </a:r>
            <a:r>
              <a:rPr dirty="0"/>
              <a:t> и </a:t>
            </a:r>
            <a:r>
              <a:rPr dirty="0" err="1"/>
              <a:t>универсальный</a:t>
            </a:r>
            <a:r>
              <a:rPr dirty="0"/>
              <a:t> </a:t>
            </a:r>
            <a:r>
              <a:rPr dirty="0" err="1"/>
              <a:t>проводник</a:t>
            </a:r>
            <a:r>
              <a:rPr dirty="0"/>
              <a:t>, </a:t>
            </a:r>
            <a:r>
              <a:rPr dirty="0" err="1"/>
              <a:t>который</a:t>
            </a:r>
            <a:r>
              <a:rPr dirty="0"/>
              <a:t> </a:t>
            </a:r>
            <a:r>
              <a:rPr dirty="0" err="1"/>
              <a:t>растворяет</a:t>
            </a:r>
            <a:r>
              <a:rPr dirty="0"/>
              <a:t> и </a:t>
            </a:r>
            <a:r>
              <a:rPr dirty="0" err="1"/>
              <a:t>доставляет</a:t>
            </a:r>
            <a:r>
              <a:rPr dirty="0"/>
              <a:t> </a:t>
            </a:r>
            <a:r>
              <a:rPr dirty="0" err="1"/>
              <a:t>необходимые</a:t>
            </a:r>
            <a:r>
              <a:rPr dirty="0"/>
              <a:t> </a:t>
            </a:r>
            <a:r>
              <a:rPr dirty="0" err="1"/>
              <a:t>кислород</a:t>
            </a:r>
            <a:r>
              <a:rPr dirty="0"/>
              <a:t>, </a:t>
            </a:r>
            <a:r>
              <a:rPr dirty="0" err="1"/>
              <a:t>питательные</a:t>
            </a:r>
            <a:r>
              <a:rPr dirty="0"/>
              <a:t> </a:t>
            </a:r>
            <a:r>
              <a:rPr dirty="0" err="1"/>
              <a:t>вещества</a:t>
            </a:r>
            <a:r>
              <a:rPr dirty="0"/>
              <a:t> к </a:t>
            </a:r>
            <a:r>
              <a:rPr dirty="0" err="1"/>
              <a:t>каждой</a:t>
            </a:r>
            <a:r>
              <a:rPr dirty="0"/>
              <a:t> </a:t>
            </a:r>
            <a:r>
              <a:rPr dirty="0" err="1"/>
              <a:t>клетке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, </a:t>
            </a:r>
            <a:r>
              <a:rPr dirty="0" err="1"/>
              <a:t>каждому</a:t>
            </a:r>
            <a:r>
              <a:rPr dirty="0"/>
              <a:t> </a:t>
            </a:r>
            <a:r>
              <a:rPr dirty="0" err="1"/>
              <a:t>органу</a:t>
            </a:r>
            <a:r>
              <a:rPr dirty="0"/>
              <a:t>, </a:t>
            </a:r>
            <a:r>
              <a:rPr dirty="0" err="1"/>
              <a:t>помогая</a:t>
            </a:r>
            <a:r>
              <a:rPr dirty="0"/>
              <a:t> </a:t>
            </a:r>
            <a:r>
              <a:rPr dirty="0" err="1"/>
              <a:t>обеспечить</a:t>
            </a:r>
            <a:r>
              <a:rPr dirty="0"/>
              <a:t> </a:t>
            </a:r>
            <a:r>
              <a:rPr dirty="0" err="1"/>
              <a:t>нормальный</a:t>
            </a:r>
            <a:r>
              <a:rPr dirty="0"/>
              <a:t> </a:t>
            </a:r>
            <a:r>
              <a:rPr dirty="0" err="1"/>
              <a:t>обмен</a:t>
            </a:r>
            <a:r>
              <a:rPr dirty="0"/>
              <a:t> </a:t>
            </a:r>
            <a:r>
              <a:rPr dirty="0" err="1"/>
              <a:t>веществ</a:t>
            </a:r>
            <a:r>
              <a:rPr dirty="0"/>
              <a:t>, </a:t>
            </a:r>
            <a:r>
              <a:rPr dirty="0" err="1"/>
              <a:t>энергообмен</a:t>
            </a:r>
            <a:r>
              <a:rPr dirty="0"/>
              <a:t>, </a:t>
            </a:r>
            <a:r>
              <a:rPr dirty="0" err="1"/>
              <a:t>выведение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 </a:t>
            </a:r>
            <a:r>
              <a:rPr dirty="0" err="1"/>
              <a:t>токсинов</a:t>
            </a:r>
            <a:r>
              <a:rPr dirty="0"/>
              <a:t> и </a:t>
            </a:r>
            <a:r>
              <a:rPr dirty="0" err="1"/>
              <a:t>многие</a:t>
            </a:r>
            <a:r>
              <a:rPr dirty="0"/>
              <a:t> </a:t>
            </a:r>
            <a:r>
              <a:rPr dirty="0" err="1"/>
              <a:t>другие</a:t>
            </a:r>
            <a:r>
              <a:rPr dirty="0"/>
              <a:t> </a:t>
            </a:r>
            <a:r>
              <a:rPr dirty="0" err="1"/>
              <a:t>процессы</a:t>
            </a:r>
            <a:r>
              <a:rPr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4614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8" name="Shape 5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rPr dirty="0" err="1"/>
              <a:t>Вода</a:t>
            </a:r>
            <a:r>
              <a:rPr dirty="0"/>
              <a:t> – </a:t>
            </a:r>
            <a:r>
              <a:rPr dirty="0" err="1"/>
              <a:t>проводник</a:t>
            </a:r>
            <a:r>
              <a:rPr dirty="0"/>
              <a:t> </a:t>
            </a:r>
            <a:r>
              <a:rPr dirty="0" err="1"/>
              <a:t>полезных</a:t>
            </a:r>
            <a:r>
              <a:rPr dirty="0"/>
              <a:t> </a:t>
            </a:r>
            <a:r>
              <a:rPr dirty="0" err="1"/>
              <a:t>веществ</a:t>
            </a:r>
            <a:r>
              <a:rPr dirty="0"/>
              <a:t>. </a:t>
            </a:r>
            <a:r>
              <a:rPr dirty="0" err="1"/>
              <a:t>Вода</a:t>
            </a:r>
            <a:r>
              <a:rPr dirty="0"/>
              <a:t> –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лучший</a:t>
            </a:r>
            <a:r>
              <a:rPr dirty="0"/>
              <a:t> </a:t>
            </a:r>
            <a:r>
              <a:rPr dirty="0" err="1"/>
              <a:t>растворитель</a:t>
            </a:r>
            <a:r>
              <a:rPr dirty="0"/>
              <a:t> и </a:t>
            </a:r>
            <a:r>
              <a:rPr dirty="0" err="1"/>
              <a:t>универсальный</a:t>
            </a:r>
            <a:r>
              <a:rPr dirty="0"/>
              <a:t> </a:t>
            </a:r>
            <a:r>
              <a:rPr dirty="0" err="1"/>
              <a:t>проводник</a:t>
            </a:r>
            <a:r>
              <a:rPr dirty="0"/>
              <a:t>, </a:t>
            </a:r>
            <a:r>
              <a:rPr dirty="0" err="1"/>
              <a:t>который</a:t>
            </a:r>
            <a:r>
              <a:rPr dirty="0"/>
              <a:t> </a:t>
            </a:r>
            <a:r>
              <a:rPr dirty="0" err="1"/>
              <a:t>растворяет</a:t>
            </a:r>
            <a:r>
              <a:rPr dirty="0"/>
              <a:t> и </a:t>
            </a:r>
            <a:r>
              <a:rPr dirty="0" err="1"/>
              <a:t>доставляет</a:t>
            </a:r>
            <a:r>
              <a:rPr dirty="0"/>
              <a:t> </a:t>
            </a:r>
            <a:r>
              <a:rPr dirty="0" err="1"/>
              <a:t>необходимые</a:t>
            </a:r>
            <a:r>
              <a:rPr dirty="0"/>
              <a:t> </a:t>
            </a:r>
            <a:r>
              <a:rPr dirty="0" err="1"/>
              <a:t>кислород</a:t>
            </a:r>
            <a:r>
              <a:rPr dirty="0"/>
              <a:t>, </a:t>
            </a:r>
            <a:r>
              <a:rPr dirty="0" err="1"/>
              <a:t>питательные</a:t>
            </a:r>
            <a:r>
              <a:rPr dirty="0"/>
              <a:t> </a:t>
            </a:r>
            <a:r>
              <a:rPr dirty="0" err="1"/>
              <a:t>вещества</a:t>
            </a:r>
            <a:r>
              <a:rPr dirty="0"/>
              <a:t> к </a:t>
            </a:r>
            <a:r>
              <a:rPr dirty="0" err="1"/>
              <a:t>каждой</a:t>
            </a:r>
            <a:r>
              <a:rPr dirty="0"/>
              <a:t> </a:t>
            </a:r>
            <a:r>
              <a:rPr dirty="0" err="1"/>
              <a:t>клетке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, </a:t>
            </a:r>
            <a:r>
              <a:rPr dirty="0" err="1"/>
              <a:t>каждому</a:t>
            </a:r>
            <a:r>
              <a:rPr dirty="0"/>
              <a:t> </a:t>
            </a:r>
            <a:r>
              <a:rPr dirty="0" err="1"/>
              <a:t>органу</a:t>
            </a:r>
            <a:r>
              <a:rPr dirty="0"/>
              <a:t>, </a:t>
            </a:r>
            <a:r>
              <a:rPr dirty="0" err="1"/>
              <a:t>помогая</a:t>
            </a:r>
            <a:r>
              <a:rPr dirty="0"/>
              <a:t> </a:t>
            </a:r>
            <a:r>
              <a:rPr dirty="0" err="1"/>
              <a:t>обеспечить</a:t>
            </a:r>
            <a:r>
              <a:rPr dirty="0"/>
              <a:t> </a:t>
            </a:r>
            <a:r>
              <a:rPr dirty="0" err="1"/>
              <a:t>нормальный</a:t>
            </a:r>
            <a:r>
              <a:rPr dirty="0"/>
              <a:t> </a:t>
            </a:r>
            <a:r>
              <a:rPr dirty="0" err="1"/>
              <a:t>обмен</a:t>
            </a:r>
            <a:r>
              <a:rPr dirty="0"/>
              <a:t> </a:t>
            </a:r>
            <a:r>
              <a:rPr dirty="0" err="1"/>
              <a:t>веществ</a:t>
            </a:r>
            <a:r>
              <a:rPr dirty="0"/>
              <a:t>, </a:t>
            </a:r>
            <a:r>
              <a:rPr dirty="0" err="1"/>
              <a:t>энергообмен</a:t>
            </a:r>
            <a:r>
              <a:rPr dirty="0"/>
              <a:t>, </a:t>
            </a:r>
            <a:r>
              <a:rPr dirty="0" err="1"/>
              <a:t>выведение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 </a:t>
            </a:r>
            <a:r>
              <a:rPr dirty="0" err="1"/>
              <a:t>токсинов</a:t>
            </a:r>
            <a:r>
              <a:rPr dirty="0"/>
              <a:t> и </a:t>
            </a:r>
            <a:r>
              <a:rPr dirty="0" err="1"/>
              <a:t>многие</a:t>
            </a:r>
            <a:r>
              <a:rPr dirty="0"/>
              <a:t> </a:t>
            </a:r>
            <a:r>
              <a:rPr dirty="0" err="1"/>
              <a:t>другие</a:t>
            </a:r>
            <a:r>
              <a:rPr dirty="0"/>
              <a:t> </a:t>
            </a:r>
            <a:r>
              <a:rPr dirty="0" err="1"/>
              <a:t>процессы</a:t>
            </a:r>
            <a:r>
              <a:rPr dirty="0"/>
              <a:t>.</a:t>
            </a:r>
          </a:p>
          <a:p>
            <a:pPr marL="215999" indent="-215999">
              <a:defRPr spc="-1"/>
            </a:pPr>
            <a:r>
              <a:rPr dirty="0" err="1"/>
              <a:t>Вода</a:t>
            </a:r>
            <a:r>
              <a:rPr dirty="0"/>
              <a:t> и </a:t>
            </a:r>
            <a:r>
              <a:rPr dirty="0" err="1"/>
              <a:t>детоксикация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. </a:t>
            </a:r>
            <a:r>
              <a:rPr dirty="0" err="1"/>
              <a:t>Вода</a:t>
            </a:r>
            <a:r>
              <a:rPr dirty="0"/>
              <a:t> </a:t>
            </a:r>
            <a:r>
              <a:rPr dirty="0" err="1"/>
              <a:t>необходима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нормального</a:t>
            </a:r>
            <a:r>
              <a:rPr dirty="0"/>
              <a:t> </a:t>
            </a:r>
            <a:r>
              <a:rPr dirty="0" err="1"/>
              <a:t>функционирования</a:t>
            </a:r>
            <a:r>
              <a:rPr dirty="0"/>
              <a:t> </a:t>
            </a:r>
            <a:r>
              <a:rPr dirty="0" err="1"/>
              <a:t>печени</a:t>
            </a:r>
            <a:r>
              <a:rPr dirty="0"/>
              <a:t> и </a:t>
            </a:r>
            <a:r>
              <a:rPr dirty="0" err="1"/>
              <a:t>почек</a:t>
            </a:r>
            <a:r>
              <a:rPr dirty="0"/>
              <a:t> – </a:t>
            </a:r>
            <a:r>
              <a:rPr dirty="0" err="1"/>
              <a:t>главных</a:t>
            </a:r>
            <a:r>
              <a:rPr dirty="0"/>
              <a:t> </a:t>
            </a:r>
            <a:r>
              <a:rPr dirty="0" err="1"/>
              <a:t>естественных</a:t>
            </a:r>
            <a:r>
              <a:rPr dirty="0"/>
              <a:t> «</a:t>
            </a:r>
            <a:r>
              <a:rPr dirty="0" err="1"/>
              <a:t>фильтров</a:t>
            </a:r>
            <a:r>
              <a:rPr dirty="0"/>
              <a:t>» </a:t>
            </a:r>
            <a:r>
              <a:rPr dirty="0" err="1"/>
              <a:t>организма</a:t>
            </a:r>
            <a:r>
              <a:rPr dirty="0"/>
              <a:t>. </a:t>
            </a:r>
            <a:r>
              <a:rPr dirty="0" err="1"/>
              <a:t>Она</a:t>
            </a:r>
            <a:r>
              <a:rPr dirty="0"/>
              <a:t> </a:t>
            </a:r>
            <a:r>
              <a:rPr dirty="0" err="1"/>
              <a:t>помогает</a:t>
            </a:r>
            <a:r>
              <a:rPr dirty="0"/>
              <a:t> </a:t>
            </a:r>
            <a:r>
              <a:rPr dirty="0" err="1"/>
              <a:t>вывести</a:t>
            </a:r>
            <a:r>
              <a:rPr dirty="0"/>
              <a:t> </a:t>
            </a:r>
            <a:r>
              <a:rPr dirty="0" err="1"/>
              <a:t>продукты</a:t>
            </a:r>
            <a:r>
              <a:rPr dirty="0"/>
              <a:t> </a:t>
            </a:r>
            <a:r>
              <a:rPr dirty="0" err="1"/>
              <a:t>жизнедеятельности</a:t>
            </a:r>
            <a:r>
              <a:rPr dirty="0"/>
              <a:t> и </a:t>
            </a:r>
            <a:r>
              <a:rPr dirty="0" err="1"/>
              <a:t>токсичные</a:t>
            </a:r>
            <a:r>
              <a:rPr dirty="0"/>
              <a:t> </a:t>
            </a:r>
            <a:r>
              <a:rPr dirty="0" err="1"/>
              <a:t>вещества</a:t>
            </a:r>
            <a:r>
              <a:rPr dirty="0"/>
              <a:t>.</a:t>
            </a:r>
          </a:p>
          <a:p>
            <a:pPr marL="215999" indent="-215999">
              <a:defRPr spc="-1"/>
            </a:pPr>
            <a:r>
              <a:rPr dirty="0" err="1"/>
              <a:t>Вода</a:t>
            </a:r>
            <a:r>
              <a:rPr dirty="0"/>
              <a:t> – </a:t>
            </a:r>
            <a:r>
              <a:rPr dirty="0" err="1"/>
              <a:t>лучший</a:t>
            </a:r>
            <a:r>
              <a:rPr dirty="0"/>
              <a:t> </a:t>
            </a:r>
            <a:r>
              <a:rPr dirty="0" err="1"/>
              <a:t>жиросжигатель</a:t>
            </a:r>
            <a:r>
              <a:rPr dirty="0" smtClean="0"/>
              <a:t>.</a:t>
            </a:r>
            <a:r>
              <a:rPr lang="ru-RU" dirty="0" smtClean="0"/>
              <a:t> </a:t>
            </a:r>
            <a:r>
              <a:rPr dirty="0" smtClean="0"/>
              <a:t>И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правда</a:t>
            </a:r>
            <a:r>
              <a:rPr dirty="0"/>
              <a:t>. </a:t>
            </a:r>
            <a:r>
              <a:rPr dirty="0" err="1"/>
              <a:t>Потребление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</a:t>
            </a:r>
            <a:r>
              <a:rPr dirty="0" err="1"/>
              <a:t>помогает</a:t>
            </a:r>
            <a:r>
              <a:rPr dirty="0"/>
              <a:t> </a:t>
            </a:r>
            <a:r>
              <a:rPr dirty="0" err="1"/>
              <a:t>активнее</a:t>
            </a:r>
            <a:r>
              <a:rPr dirty="0"/>
              <a:t> </a:t>
            </a:r>
            <a:r>
              <a:rPr dirty="0" err="1"/>
              <a:t>сжигать</a:t>
            </a:r>
            <a:r>
              <a:rPr dirty="0"/>
              <a:t> </a:t>
            </a:r>
            <a:r>
              <a:rPr dirty="0" err="1"/>
              <a:t>жир</a:t>
            </a:r>
            <a:r>
              <a:rPr dirty="0"/>
              <a:t>. </a:t>
            </a:r>
            <a:r>
              <a:rPr dirty="0" err="1"/>
              <a:t>Эксперименты</a:t>
            </a:r>
            <a:r>
              <a:rPr dirty="0"/>
              <a:t> </a:t>
            </a:r>
            <a:r>
              <a:rPr dirty="0" err="1"/>
              <a:t>доказали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всего</a:t>
            </a:r>
            <a:r>
              <a:rPr dirty="0"/>
              <a:t> </a:t>
            </a:r>
            <a:r>
              <a:rPr dirty="0" err="1"/>
              <a:t>лишь</a:t>
            </a:r>
            <a:r>
              <a:rPr dirty="0"/>
              <a:t> </a:t>
            </a:r>
            <a:r>
              <a:rPr dirty="0" err="1"/>
              <a:t>стакан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</a:t>
            </a:r>
            <a:r>
              <a:rPr dirty="0" err="1"/>
              <a:t>увеличивает</a:t>
            </a:r>
            <a:r>
              <a:rPr dirty="0"/>
              <a:t> </a:t>
            </a:r>
            <a:r>
              <a:rPr dirty="0" err="1"/>
              <a:t>скорость</a:t>
            </a:r>
            <a:r>
              <a:rPr dirty="0"/>
              <a:t> </a:t>
            </a:r>
            <a:r>
              <a:rPr dirty="0" err="1"/>
              <a:t>метаболизма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30%, а </a:t>
            </a:r>
            <a:r>
              <a:rPr dirty="0" err="1"/>
              <a:t>один</a:t>
            </a:r>
            <a:r>
              <a:rPr dirty="0"/>
              <a:t> </a:t>
            </a:r>
            <a:r>
              <a:rPr dirty="0" err="1"/>
              <a:t>литр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</a:t>
            </a:r>
            <a:r>
              <a:rPr dirty="0" err="1"/>
              <a:t>позволяет</a:t>
            </a:r>
            <a:r>
              <a:rPr dirty="0"/>
              <a:t> </a:t>
            </a:r>
            <a:r>
              <a:rPr dirty="0" err="1"/>
              <a:t>избавиться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100 </a:t>
            </a:r>
            <a:r>
              <a:rPr dirty="0" err="1"/>
              <a:t>лишних</a:t>
            </a:r>
            <a:r>
              <a:rPr dirty="0"/>
              <a:t> </a:t>
            </a:r>
            <a:r>
              <a:rPr dirty="0" err="1"/>
              <a:t>калорий</a:t>
            </a:r>
            <a:r>
              <a:rPr dirty="0"/>
              <a:t>. А 100 </a:t>
            </a:r>
            <a:r>
              <a:rPr dirty="0" err="1"/>
              <a:t>калорий</a:t>
            </a:r>
            <a:r>
              <a:rPr dirty="0"/>
              <a:t> в </a:t>
            </a:r>
            <a:r>
              <a:rPr dirty="0" err="1" smtClean="0"/>
              <a:t>день</a:t>
            </a:r>
            <a:r>
              <a:rPr lang="ru-RU" dirty="0" smtClean="0"/>
              <a:t> – </a:t>
            </a:r>
            <a:r>
              <a:rPr dirty="0" err="1" smtClean="0"/>
              <a:t>это</a:t>
            </a:r>
            <a:r>
              <a:rPr dirty="0" smtClean="0"/>
              <a:t> </a:t>
            </a:r>
            <a:r>
              <a:rPr dirty="0"/>
              <a:t>3000 </a:t>
            </a:r>
            <a:r>
              <a:rPr dirty="0" err="1"/>
              <a:t>калорий</a:t>
            </a:r>
            <a:r>
              <a:rPr dirty="0"/>
              <a:t> в </a:t>
            </a:r>
            <a:r>
              <a:rPr dirty="0" err="1"/>
              <a:t>месяц</a:t>
            </a:r>
            <a:r>
              <a:rPr dirty="0"/>
              <a:t> и 36 000 </a:t>
            </a:r>
            <a:r>
              <a:rPr dirty="0" err="1"/>
              <a:t>калорий</a:t>
            </a:r>
            <a:r>
              <a:rPr dirty="0"/>
              <a:t> в </a:t>
            </a:r>
            <a:r>
              <a:rPr dirty="0" err="1"/>
              <a:t>год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эквивалентно</a:t>
            </a:r>
            <a:r>
              <a:rPr dirty="0"/>
              <a:t> 5 </a:t>
            </a:r>
            <a:r>
              <a:rPr dirty="0" err="1"/>
              <a:t>килограммам</a:t>
            </a:r>
            <a:r>
              <a:rPr dirty="0"/>
              <a:t> </a:t>
            </a:r>
            <a:r>
              <a:rPr dirty="0" err="1"/>
              <a:t>подкожного</a:t>
            </a:r>
            <a:r>
              <a:rPr dirty="0"/>
              <a:t> </a:t>
            </a:r>
            <a:r>
              <a:rPr dirty="0" err="1"/>
              <a:t>жира</a:t>
            </a:r>
            <a:r>
              <a:rPr dirty="0"/>
              <a:t>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единого</a:t>
            </a:r>
            <a:r>
              <a:rPr dirty="0"/>
              <a:t> </a:t>
            </a:r>
            <a:r>
              <a:rPr dirty="0" err="1"/>
              <a:t>шага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беговой</a:t>
            </a:r>
            <a:r>
              <a:rPr dirty="0"/>
              <a:t> </a:t>
            </a:r>
            <a:r>
              <a:rPr dirty="0" err="1"/>
              <a:t>дорожке</a:t>
            </a:r>
            <a:r>
              <a:rPr dirty="0"/>
              <a:t>!</a:t>
            </a:r>
          </a:p>
          <a:p>
            <a:pPr marL="215999" indent="-215999">
              <a:defRPr spc="-1"/>
            </a:pPr>
            <a:r>
              <a:rPr dirty="0" err="1"/>
              <a:t>Вода</a:t>
            </a:r>
            <a:r>
              <a:rPr dirty="0"/>
              <a:t> – </a:t>
            </a:r>
            <a:r>
              <a:rPr dirty="0" err="1"/>
              <a:t>терморегулятор</a:t>
            </a:r>
            <a:r>
              <a:rPr dirty="0"/>
              <a:t> </a:t>
            </a:r>
            <a:r>
              <a:rPr dirty="0" err="1"/>
              <a:t>тела</a:t>
            </a:r>
            <a:r>
              <a:rPr dirty="0"/>
              <a:t>. </a:t>
            </a:r>
            <a:r>
              <a:rPr dirty="0" err="1"/>
              <a:t>Высокая</a:t>
            </a:r>
            <a:r>
              <a:rPr dirty="0"/>
              <a:t> </a:t>
            </a:r>
            <a:r>
              <a:rPr dirty="0" err="1"/>
              <a:t>теплоемкость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</a:t>
            </a:r>
            <a:r>
              <a:rPr dirty="0" err="1"/>
              <a:t>смягчает</a:t>
            </a:r>
            <a:r>
              <a:rPr dirty="0"/>
              <a:t> </a:t>
            </a:r>
            <a:r>
              <a:rPr dirty="0" err="1"/>
              <a:t>влияние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организм</a:t>
            </a:r>
            <a:r>
              <a:rPr dirty="0"/>
              <a:t> </a:t>
            </a:r>
            <a:r>
              <a:rPr dirty="0" err="1"/>
              <a:t>перепадов</a:t>
            </a:r>
            <a:r>
              <a:rPr dirty="0"/>
              <a:t> </a:t>
            </a:r>
            <a:r>
              <a:rPr dirty="0" err="1"/>
              <a:t>температуры</a:t>
            </a:r>
            <a:r>
              <a:rPr dirty="0"/>
              <a:t> в </a:t>
            </a:r>
            <a:r>
              <a:rPr dirty="0" err="1"/>
              <a:t>окружающей</a:t>
            </a:r>
            <a:r>
              <a:rPr dirty="0"/>
              <a:t> </a:t>
            </a:r>
            <a:r>
              <a:rPr dirty="0" err="1"/>
              <a:t>среде</a:t>
            </a:r>
            <a:r>
              <a:rPr dirty="0"/>
              <a:t>, </a:t>
            </a:r>
            <a:r>
              <a:rPr dirty="0" err="1"/>
              <a:t>высокая</a:t>
            </a:r>
            <a:r>
              <a:rPr dirty="0"/>
              <a:t> </a:t>
            </a:r>
            <a:r>
              <a:rPr dirty="0" err="1"/>
              <a:t>теплопроводность</a:t>
            </a:r>
            <a:r>
              <a:rPr dirty="0"/>
              <a:t> </a:t>
            </a:r>
            <a:r>
              <a:rPr dirty="0" err="1"/>
              <a:t>позволяет</a:t>
            </a:r>
            <a:r>
              <a:rPr dirty="0"/>
              <a:t> </a:t>
            </a:r>
            <a:r>
              <a:rPr dirty="0" err="1"/>
              <a:t>организму</a:t>
            </a:r>
            <a:r>
              <a:rPr dirty="0"/>
              <a:t> </a:t>
            </a:r>
            <a:r>
              <a:rPr dirty="0" err="1"/>
              <a:t>поддерживать</a:t>
            </a:r>
            <a:r>
              <a:rPr dirty="0"/>
              <a:t> </a:t>
            </a:r>
            <a:r>
              <a:rPr dirty="0" err="1"/>
              <a:t>стабильную</a:t>
            </a:r>
            <a:r>
              <a:rPr dirty="0"/>
              <a:t> </a:t>
            </a:r>
            <a:r>
              <a:rPr dirty="0" err="1"/>
              <a:t>температуру</a:t>
            </a:r>
            <a:r>
              <a:rPr dirty="0"/>
              <a:t>, а </a:t>
            </a:r>
            <a:r>
              <a:rPr dirty="0" err="1"/>
              <a:t>высокая</a:t>
            </a:r>
            <a:r>
              <a:rPr dirty="0"/>
              <a:t> </a:t>
            </a:r>
            <a:r>
              <a:rPr dirty="0" err="1"/>
              <a:t>теплота</a:t>
            </a:r>
            <a:r>
              <a:rPr dirty="0"/>
              <a:t> </a:t>
            </a:r>
            <a:r>
              <a:rPr dirty="0" err="1"/>
              <a:t>испарения</a:t>
            </a:r>
            <a:r>
              <a:rPr dirty="0"/>
              <a:t> </a:t>
            </a:r>
            <a:r>
              <a:rPr dirty="0" err="1"/>
              <a:t>важна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охлаждения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 в </a:t>
            </a:r>
            <a:r>
              <a:rPr dirty="0" err="1"/>
              <a:t>условиях</a:t>
            </a:r>
            <a:r>
              <a:rPr dirty="0"/>
              <a:t> </a:t>
            </a:r>
            <a:r>
              <a:rPr dirty="0" err="1"/>
              <a:t>перегрева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потоотделении</a:t>
            </a:r>
            <a:r>
              <a:rPr dirty="0"/>
              <a:t>.</a:t>
            </a:r>
          </a:p>
          <a:p>
            <a:pPr marL="215999" indent="-215999">
              <a:defRPr spc="-1"/>
            </a:pPr>
            <a:r>
              <a:rPr dirty="0" err="1"/>
              <a:t>Вода</a:t>
            </a:r>
            <a:r>
              <a:rPr dirty="0"/>
              <a:t> и </a:t>
            </a:r>
            <a:r>
              <a:rPr dirty="0" err="1"/>
              <a:t>здоровые</a:t>
            </a:r>
            <a:r>
              <a:rPr dirty="0"/>
              <a:t> </a:t>
            </a:r>
            <a:r>
              <a:rPr dirty="0" err="1"/>
              <a:t>суставы</a:t>
            </a:r>
            <a:r>
              <a:rPr dirty="0"/>
              <a:t>. </a:t>
            </a:r>
            <a:r>
              <a:rPr dirty="0" err="1"/>
              <a:t>Вода</a:t>
            </a:r>
            <a:r>
              <a:rPr dirty="0"/>
              <a:t> </a:t>
            </a:r>
            <a:r>
              <a:rPr dirty="0" err="1"/>
              <a:t>вместе</a:t>
            </a:r>
            <a:r>
              <a:rPr dirty="0"/>
              <a:t> с </a:t>
            </a:r>
            <a:r>
              <a:rPr dirty="0" err="1"/>
              <a:t>гиалуроновой</a:t>
            </a:r>
            <a:r>
              <a:rPr dirty="0"/>
              <a:t> </a:t>
            </a:r>
            <a:r>
              <a:rPr dirty="0" err="1"/>
              <a:t>кислотой</a:t>
            </a:r>
            <a:r>
              <a:rPr dirty="0"/>
              <a:t> – </a:t>
            </a:r>
            <a:r>
              <a:rPr dirty="0" err="1"/>
              <a:t>необходимый</a:t>
            </a:r>
            <a:r>
              <a:rPr dirty="0"/>
              <a:t> </a:t>
            </a:r>
            <a:r>
              <a:rPr dirty="0" err="1"/>
              <a:t>компонент</a:t>
            </a:r>
            <a:r>
              <a:rPr dirty="0"/>
              <a:t> </a:t>
            </a:r>
            <a:r>
              <a:rPr dirty="0" err="1"/>
              <a:t>синовиальной</a:t>
            </a:r>
            <a:r>
              <a:rPr dirty="0"/>
              <a:t> </a:t>
            </a:r>
            <a:r>
              <a:rPr dirty="0" err="1"/>
              <a:t>жидкости</a:t>
            </a:r>
            <a:r>
              <a:rPr dirty="0"/>
              <a:t>, </a:t>
            </a:r>
            <a:r>
              <a:rPr dirty="0" err="1"/>
              <a:t>которая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основным</a:t>
            </a:r>
            <a:r>
              <a:rPr dirty="0"/>
              <a:t> </a:t>
            </a:r>
            <a:r>
              <a:rPr dirty="0" err="1"/>
              <a:t>смазочным</a:t>
            </a:r>
            <a:r>
              <a:rPr dirty="0"/>
              <a:t> </a:t>
            </a:r>
            <a:r>
              <a:rPr dirty="0" err="1"/>
              <a:t>материалом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подвижных</a:t>
            </a:r>
            <a:r>
              <a:rPr dirty="0"/>
              <a:t> </a:t>
            </a:r>
            <a:r>
              <a:rPr dirty="0" err="1"/>
              <a:t>здоровых</a:t>
            </a:r>
            <a:r>
              <a:rPr dirty="0"/>
              <a:t> </a:t>
            </a:r>
            <a:r>
              <a:rPr dirty="0" err="1"/>
              <a:t>суставов</a:t>
            </a:r>
            <a:r>
              <a:rPr dirty="0"/>
              <a:t> и </a:t>
            </a:r>
            <a:r>
              <a:rPr dirty="0" err="1"/>
              <a:t>хрящей</a:t>
            </a:r>
            <a:r>
              <a:rPr dirty="0"/>
              <a:t>.</a:t>
            </a:r>
          </a:p>
          <a:p>
            <a:pPr marL="215999" indent="-215999">
              <a:defRPr spc="-1"/>
            </a:pPr>
            <a:r>
              <a:rPr dirty="0" err="1"/>
              <a:t>Вода</a:t>
            </a:r>
            <a:r>
              <a:rPr dirty="0"/>
              <a:t> и </a:t>
            </a:r>
            <a:r>
              <a:rPr dirty="0" err="1"/>
              <a:t>красивая</a:t>
            </a:r>
            <a:r>
              <a:rPr dirty="0"/>
              <a:t> </a:t>
            </a:r>
            <a:r>
              <a:rPr dirty="0" err="1"/>
              <a:t>кожа</a:t>
            </a:r>
            <a:r>
              <a:rPr dirty="0"/>
              <a:t>. В </a:t>
            </a:r>
            <a:r>
              <a:rPr dirty="0" err="1"/>
              <a:t>коже</a:t>
            </a:r>
            <a:r>
              <a:rPr dirty="0"/>
              <a:t> </a:t>
            </a:r>
            <a:r>
              <a:rPr dirty="0" err="1"/>
              <a:t>содержится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11% </a:t>
            </a:r>
            <a:r>
              <a:rPr dirty="0" err="1"/>
              <a:t>всей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, </a:t>
            </a:r>
            <a:r>
              <a:rPr dirty="0" err="1"/>
              <a:t>имеющейся</a:t>
            </a:r>
            <a:r>
              <a:rPr dirty="0"/>
              <a:t> в </a:t>
            </a:r>
            <a:r>
              <a:rPr dirty="0" err="1"/>
              <a:t>организме</a:t>
            </a:r>
            <a:r>
              <a:rPr dirty="0"/>
              <a:t>. </a:t>
            </a:r>
            <a:r>
              <a:rPr dirty="0" err="1"/>
              <a:t>Достаточное</a:t>
            </a:r>
            <a:r>
              <a:rPr dirty="0"/>
              <a:t> </a:t>
            </a:r>
            <a:r>
              <a:rPr dirty="0" err="1"/>
              <a:t>употребление</a:t>
            </a:r>
            <a:r>
              <a:rPr dirty="0"/>
              <a:t> </a:t>
            </a:r>
            <a:r>
              <a:rPr dirty="0" err="1"/>
              <a:t>качественной</a:t>
            </a:r>
            <a:r>
              <a:rPr dirty="0"/>
              <a:t> </a:t>
            </a:r>
            <a:r>
              <a:rPr dirty="0" err="1"/>
              <a:t>питьевой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</a:t>
            </a:r>
            <a:r>
              <a:rPr dirty="0" err="1"/>
              <a:t>благотворно</a:t>
            </a:r>
            <a:r>
              <a:rPr dirty="0"/>
              <a:t> </a:t>
            </a:r>
            <a:r>
              <a:rPr dirty="0" err="1"/>
              <a:t>влияет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состояние</a:t>
            </a:r>
            <a:r>
              <a:rPr dirty="0"/>
              <a:t> </a:t>
            </a:r>
            <a:r>
              <a:rPr dirty="0" err="1"/>
              <a:t>клеток</a:t>
            </a:r>
            <a:r>
              <a:rPr dirty="0"/>
              <a:t> </a:t>
            </a:r>
            <a:r>
              <a:rPr dirty="0" err="1"/>
              <a:t>кожи</a:t>
            </a:r>
            <a:r>
              <a:rPr dirty="0"/>
              <a:t>. </a:t>
            </a:r>
            <a:r>
              <a:rPr dirty="0" err="1"/>
              <a:t>Вода</a:t>
            </a:r>
            <a:r>
              <a:rPr dirty="0"/>
              <a:t> </a:t>
            </a:r>
            <a:r>
              <a:rPr dirty="0" err="1"/>
              <a:t>обеспечивает</a:t>
            </a:r>
            <a:r>
              <a:rPr dirty="0"/>
              <a:t> </a:t>
            </a:r>
            <a:r>
              <a:rPr dirty="0" err="1"/>
              <a:t>питание</a:t>
            </a:r>
            <a:r>
              <a:rPr dirty="0"/>
              <a:t> </a:t>
            </a:r>
            <a:r>
              <a:rPr dirty="0" err="1"/>
              <a:t>клеток</a:t>
            </a:r>
            <a:r>
              <a:rPr dirty="0"/>
              <a:t> </a:t>
            </a:r>
            <a:r>
              <a:rPr dirty="0" err="1"/>
              <a:t>кожи</a:t>
            </a:r>
            <a:r>
              <a:rPr dirty="0"/>
              <a:t> и </a:t>
            </a:r>
            <a:r>
              <a:rPr dirty="0" err="1"/>
              <a:t>тем</a:t>
            </a:r>
            <a:r>
              <a:rPr dirty="0"/>
              <a:t> </a:t>
            </a:r>
            <a:r>
              <a:rPr dirty="0" err="1"/>
              <a:t>самым</a:t>
            </a:r>
            <a:r>
              <a:rPr dirty="0"/>
              <a:t> </a:t>
            </a:r>
            <a:r>
              <a:rPr dirty="0" err="1"/>
              <a:t>поддерживает</a:t>
            </a:r>
            <a:r>
              <a:rPr dirty="0"/>
              <a:t> </a:t>
            </a:r>
            <a:r>
              <a:rPr dirty="0" err="1"/>
              <a:t>ее</a:t>
            </a:r>
            <a:r>
              <a:rPr dirty="0"/>
              <a:t> </a:t>
            </a:r>
            <a:r>
              <a:rPr dirty="0" err="1"/>
              <a:t>здоровое</a:t>
            </a:r>
            <a:r>
              <a:rPr dirty="0"/>
              <a:t> </a:t>
            </a:r>
            <a:r>
              <a:rPr dirty="0" err="1"/>
              <a:t>состояние</a:t>
            </a:r>
            <a:r>
              <a:rPr dirty="0"/>
              <a:t>, </a:t>
            </a:r>
            <a:r>
              <a:rPr dirty="0" err="1"/>
              <a:t>тургор</a:t>
            </a:r>
            <a:r>
              <a:rPr dirty="0"/>
              <a:t> и </a:t>
            </a:r>
            <a:r>
              <a:rPr dirty="0" err="1"/>
              <a:t>предотвращает</a:t>
            </a:r>
            <a:r>
              <a:rPr dirty="0"/>
              <a:t> </a:t>
            </a:r>
            <a:r>
              <a:rPr dirty="0" err="1"/>
              <a:t>преждевременное</a:t>
            </a:r>
            <a:r>
              <a:rPr dirty="0"/>
              <a:t> </a:t>
            </a:r>
            <a:r>
              <a:rPr dirty="0" err="1"/>
              <a:t>старение</a:t>
            </a:r>
            <a:r>
              <a:rPr dirty="0"/>
              <a:t> и </a:t>
            </a:r>
            <a:r>
              <a:rPr dirty="0" err="1"/>
              <a:t>появление</a:t>
            </a:r>
            <a:r>
              <a:rPr dirty="0"/>
              <a:t> </a:t>
            </a:r>
            <a:r>
              <a:rPr dirty="0" err="1"/>
              <a:t>морщин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7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1" name="Shape 5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15999" indent="-215999">
              <a:defRPr spc="-1"/>
            </a:lvl1pPr>
          </a:lstStyle>
          <a:p>
            <a:r>
              <a:t>Дефицит воды как основной составляющей организма вызывает нарушение всех обменных процессов в организме.</a:t>
            </a:r>
          </a:p>
        </p:txBody>
      </p:sp>
    </p:spTree>
    <p:extLst>
      <p:ext uri="{BB962C8B-B14F-4D97-AF65-F5344CB8AC3E}">
        <p14:creationId xmlns:p14="http://schemas.microsoft.com/office/powerpoint/2010/main" val="339250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0" name="Shape 5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rPr dirty="0"/>
              <a:t>В </a:t>
            </a:r>
            <a:r>
              <a:rPr dirty="0" err="1"/>
              <a:t>воде</a:t>
            </a:r>
            <a:r>
              <a:rPr dirty="0"/>
              <a:t> </a:t>
            </a:r>
            <a:r>
              <a:rPr dirty="0" err="1"/>
              <a:t>растворены</a:t>
            </a:r>
            <a:r>
              <a:rPr dirty="0"/>
              <a:t> </a:t>
            </a:r>
            <a:r>
              <a:rPr dirty="0" err="1"/>
              <a:t>макро</a:t>
            </a:r>
            <a:r>
              <a:rPr dirty="0"/>
              <a:t>- и </a:t>
            </a:r>
            <a:r>
              <a:rPr dirty="0" err="1"/>
              <a:t>микроэлементы</a:t>
            </a:r>
            <a:r>
              <a:rPr dirty="0"/>
              <a:t>, </a:t>
            </a:r>
            <a:r>
              <a:rPr dirty="0" err="1"/>
              <a:t>необходимые</a:t>
            </a:r>
            <a:r>
              <a:rPr dirty="0"/>
              <a:t> </a:t>
            </a:r>
            <a:r>
              <a:rPr dirty="0" err="1"/>
              <a:t>организму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построения</a:t>
            </a:r>
            <a:r>
              <a:rPr dirty="0"/>
              <a:t> </a:t>
            </a:r>
            <a:r>
              <a:rPr dirty="0" err="1"/>
              <a:t>органов</a:t>
            </a:r>
            <a:r>
              <a:rPr dirty="0"/>
              <a:t> и </a:t>
            </a:r>
            <a:r>
              <a:rPr dirty="0" err="1"/>
              <a:t>тканей</a:t>
            </a:r>
            <a:r>
              <a:rPr dirty="0"/>
              <a:t> и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правильного</a:t>
            </a:r>
            <a:r>
              <a:rPr dirty="0"/>
              <a:t> </a:t>
            </a:r>
            <a:r>
              <a:rPr dirty="0" err="1"/>
              <a:t>функционирования</a:t>
            </a:r>
            <a:r>
              <a:rPr dirty="0"/>
              <a:t>. </a:t>
            </a:r>
          </a:p>
          <a:p>
            <a:pPr marL="215999" indent="-215999">
              <a:defRPr spc="-1"/>
            </a:pPr>
            <a:r>
              <a:rPr dirty="0" err="1"/>
              <a:t>Дефицит</a:t>
            </a:r>
            <a:r>
              <a:rPr dirty="0"/>
              <a:t> </a:t>
            </a:r>
            <a:r>
              <a:rPr dirty="0" err="1"/>
              <a:t>качественной</a:t>
            </a:r>
            <a:r>
              <a:rPr dirty="0"/>
              <a:t> и </a:t>
            </a:r>
            <a:r>
              <a:rPr dirty="0" err="1"/>
              <a:t>физиологически</a:t>
            </a:r>
            <a:r>
              <a:rPr dirty="0"/>
              <a:t> </a:t>
            </a:r>
            <a:r>
              <a:rPr dirty="0" err="1"/>
              <a:t>полноценной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</a:t>
            </a:r>
            <a:r>
              <a:rPr dirty="0" err="1"/>
              <a:t>приводит</a:t>
            </a:r>
            <a:r>
              <a:rPr dirty="0"/>
              <a:t> к </a:t>
            </a:r>
            <a:r>
              <a:rPr dirty="0" err="1"/>
              <a:t>минеральному</a:t>
            </a:r>
            <a:r>
              <a:rPr dirty="0"/>
              <a:t> </a:t>
            </a:r>
            <a:r>
              <a:rPr dirty="0" err="1"/>
              <a:t>дисбалансу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 и </a:t>
            </a:r>
            <a:r>
              <a:rPr dirty="0" err="1"/>
              <a:t>дефициту</a:t>
            </a:r>
            <a:r>
              <a:rPr dirty="0"/>
              <a:t> </a:t>
            </a:r>
            <a:r>
              <a:rPr dirty="0" err="1"/>
              <a:t>электролитов</a:t>
            </a:r>
            <a:r>
              <a:rPr dirty="0"/>
              <a:t>, </a:t>
            </a:r>
            <a:r>
              <a:rPr dirty="0" err="1"/>
              <a:t>которые</a:t>
            </a:r>
            <a:r>
              <a:rPr dirty="0"/>
              <a:t> в </a:t>
            </a:r>
            <a:r>
              <a:rPr dirty="0" err="1"/>
              <a:t>наибольшей</a:t>
            </a:r>
            <a:r>
              <a:rPr dirty="0"/>
              <a:t> </a:t>
            </a:r>
            <a:r>
              <a:rPr dirty="0" err="1"/>
              <a:t>мере</a:t>
            </a:r>
            <a:r>
              <a:rPr dirty="0"/>
              <a:t> </a:t>
            </a:r>
            <a:r>
              <a:rPr dirty="0" err="1"/>
              <a:t>определяют</a:t>
            </a:r>
            <a:r>
              <a:rPr dirty="0"/>
              <a:t> </a:t>
            </a:r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гидратации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881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2" name="Shape 5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rPr dirty="0" err="1"/>
              <a:t>Вода</a:t>
            </a:r>
            <a:r>
              <a:rPr dirty="0"/>
              <a:t> </a:t>
            </a:r>
            <a:r>
              <a:rPr dirty="0" err="1"/>
              <a:t>должна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поступить</a:t>
            </a:r>
            <a:r>
              <a:rPr dirty="0"/>
              <a:t> в </a:t>
            </a:r>
            <a:r>
              <a:rPr dirty="0" err="1"/>
              <a:t>организм</a:t>
            </a:r>
            <a:r>
              <a:rPr dirty="0"/>
              <a:t>, </a:t>
            </a:r>
            <a:r>
              <a:rPr dirty="0" err="1"/>
              <a:t>но</a:t>
            </a:r>
            <a:r>
              <a:rPr dirty="0"/>
              <a:t> и </a:t>
            </a:r>
            <a:r>
              <a:rPr dirty="0" err="1" smtClean="0"/>
              <a:t>правильно</a:t>
            </a:r>
            <a:r>
              <a:rPr dirty="0" smtClean="0"/>
              <a:t> </a:t>
            </a:r>
            <a:r>
              <a:rPr dirty="0" err="1"/>
              <a:t>распределиться</a:t>
            </a:r>
            <a:r>
              <a:rPr dirty="0"/>
              <a:t> </a:t>
            </a:r>
            <a:r>
              <a:rPr dirty="0" smtClean="0"/>
              <a:t>и </a:t>
            </a:r>
            <a:r>
              <a:rPr dirty="0" err="1"/>
              <a:t>качественно</a:t>
            </a:r>
            <a:r>
              <a:rPr dirty="0"/>
              <a:t> </a:t>
            </a:r>
            <a:r>
              <a:rPr dirty="0" err="1"/>
              <a:t>выполнить</a:t>
            </a:r>
            <a:r>
              <a:rPr dirty="0"/>
              <a:t> </a:t>
            </a:r>
            <a:r>
              <a:rPr dirty="0" err="1"/>
              <a:t>свои</a:t>
            </a:r>
            <a:r>
              <a:rPr dirty="0"/>
              <a:t> </a:t>
            </a:r>
            <a:r>
              <a:rPr dirty="0" err="1"/>
              <a:t>функции</a:t>
            </a:r>
            <a:r>
              <a:rPr dirty="0"/>
              <a:t>.</a:t>
            </a:r>
          </a:p>
          <a:p>
            <a:pPr marL="215999" indent="-215999">
              <a:defRPr spc="-1"/>
            </a:pPr>
            <a:r>
              <a:rPr dirty="0" err="1"/>
              <a:t>Соли</a:t>
            </a:r>
            <a:r>
              <a:rPr dirty="0"/>
              <a:t> </a:t>
            </a:r>
            <a:r>
              <a:rPr lang="ru-RU" dirty="0" smtClean="0"/>
              <a:t>калия </a:t>
            </a:r>
            <a:r>
              <a:rPr dirty="0" smtClean="0"/>
              <a:t>(K</a:t>
            </a:r>
            <a:r>
              <a:rPr lang="ru-RU" dirty="0" smtClean="0"/>
              <a:t>) и натрия (</a:t>
            </a:r>
            <a:r>
              <a:rPr dirty="0" smtClean="0"/>
              <a:t>Na</a:t>
            </a:r>
            <a:r>
              <a:rPr dirty="0"/>
              <a:t>) </a:t>
            </a:r>
            <a:r>
              <a:rPr dirty="0" err="1"/>
              <a:t>растворяются</a:t>
            </a:r>
            <a:r>
              <a:rPr dirty="0"/>
              <a:t> в </a:t>
            </a:r>
            <a:r>
              <a:rPr dirty="0" err="1"/>
              <a:t>водной</a:t>
            </a:r>
            <a:r>
              <a:rPr dirty="0"/>
              <a:t> </a:t>
            </a:r>
            <a:r>
              <a:rPr dirty="0" err="1"/>
              <a:t>среде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 и </a:t>
            </a:r>
            <a:r>
              <a:rPr dirty="0" err="1"/>
              <a:t>разделяются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составляющие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ионы</a:t>
            </a:r>
            <a:r>
              <a:rPr dirty="0"/>
              <a:t> — </a:t>
            </a:r>
            <a:r>
              <a:rPr dirty="0" err="1"/>
              <a:t>электролиты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54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0" name="Shape 6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rPr dirty="0" err="1"/>
              <a:t>Избыток</a:t>
            </a:r>
            <a:r>
              <a:rPr dirty="0"/>
              <a:t> Na </a:t>
            </a:r>
            <a:r>
              <a:rPr dirty="0" err="1"/>
              <a:t>приводит</a:t>
            </a:r>
            <a:r>
              <a:rPr dirty="0"/>
              <a:t> к </a:t>
            </a:r>
            <a:r>
              <a:rPr dirty="0" err="1"/>
              <a:t>нарушению</a:t>
            </a:r>
            <a:r>
              <a:rPr dirty="0"/>
              <a:t> </a:t>
            </a:r>
            <a:r>
              <a:rPr dirty="0" err="1"/>
              <a:t>водно-солевого</a:t>
            </a:r>
            <a:r>
              <a:rPr dirty="0"/>
              <a:t> </a:t>
            </a:r>
            <a:r>
              <a:rPr dirty="0" err="1"/>
              <a:t>баланса</a:t>
            </a:r>
            <a:r>
              <a:rPr dirty="0"/>
              <a:t>, а </a:t>
            </a:r>
            <a:r>
              <a:rPr dirty="0" err="1"/>
              <a:t>также</a:t>
            </a:r>
            <a:r>
              <a:rPr dirty="0"/>
              <a:t>:</a:t>
            </a:r>
          </a:p>
          <a:p>
            <a:pPr marL="215999" indent="-215999">
              <a:defRPr spc="-1"/>
            </a:pPr>
            <a:endParaRPr dirty="0"/>
          </a:p>
          <a:p>
            <a:pPr marL="215999" indent="-215999">
              <a:defRPr spc="-1"/>
            </a:pPr>
            <a:r>
              <a:rPr dirty="0"/>
              <a:t>- </a:t>
            </a:r>
            <a:r>
              <a:rPr dirty="0" err="1"/>
              <a:t>замедлению</a:t>
            </a:r>
            <a:r>
              <a:rPr dirty="0"/>
              <a:t> </a:t>
            </a:r>
            <a:r>
              <a:rPr dirty="0" err="1"/>
              <a:t>обмена</a:t>
            </a:r>
            <a:r>
              <a:rPr dirty="0"/>
              <a:t> </a:t>
            </a:r>
            <a:r>
              <a:rPr dirty="0" err="1"/>
              <a:t>веществ</a:t>
            </a:r>
            <a:r>
              <a:rPr dirty="0"/>
              <a:t> и </a:t>
            </a:r>
            <a:r>
              <a:rPr dirty="0" err="1"/>
              <a:t>застойным</a:t>
            </a:r>
            <a:r>
              <a:rPr dirty="0"/>
              <a:t> </a:t>
            </a:r>
            <a:r>
              <a:rPr dirty="0" err="1"/>
              <a:t>процессам</a:t>
            </a:r>
            <a:r>
              <a:rPr dirty="0"/>
              <a:t> в </a:t>
            </a:r>
            <a:r>
              <a:rPr dirty="0" err="1"/>
              <a:t>организме</a:t>
            </a:r>
            <a:r>
              <a:rPr dirty="0"/>
              <a:t> (</a:t>
            </a:r>
            <a:r>
              <a:rPr dirty="0" err="1"/>
              <a:t>отеки</a:t>
            </a:r>
            <a:r>
              <a:rPr dirty="0"/>
              <a:t>),</a:t>
            </a:r>
          </a:p>
          <a:p>
            <a:pPr marL="215999" indent="-215999">
              <a:defRPr spc="-1"/>
            </a:pPr>
            <a:r>
              <a:rPr dirty="0"/>
              <a:t>- </a:t>
            </a:r>
            <a:r>
              <a:rPr dirty="0" err="1"/>
              <a:t>мышечной</a:t>
            </a:r>
            <a:r>
              <a:rPr dirty="0"/>
              <a:t> </a:t>
            </a:r>
            <a:r>
              <a:rPr dirty="0" err="1"/>
              <a:t>слабости</a:t>
            </a:r>
            <a:r>
              <a:rPr dirty="0"/>
              <a:t> и </a:t>
            </a:r>
            <a:r>
              <a:rPr dirty="0" err="1"/>
              <a:t>судорогам</a:t>
            </a:r>
            <a:r>
              <a:rPr dirty="0"/>
              <a:t>,</a:t>
            </a:r>
          </a:p>
          <a:p>
            <a:pPr marL="215999" indent="-215999">
              <a:defRPr spc="-1"/>
            </a:pPr>
            <a:r>
              <a:rPr dirty="0"/>
              <a:t>- </a:t>
            </a:r>
            <a:r>
              <a:rPr dirty="0" err="1"/>
              <a:t>повышению</a:t>
            </a:r>
            <a:r>
              <a:rPr dirty="0"/>
              <a:t> </a:t>
            </a:r>
            <a:r>
              <a:rPr dirty="0" err="1"/>
              <a:t>давления</a:t>
            </a:r>
            <a:r>
              <a:rPr dirty="0"/>
              <a:t> и </a:t>
            </a:r>
            <a:r>
              <a:rPr dirty="0" err="1"/>
              <a:t>нарушению</a:t>
            </a:r>
            <a:r>
              <a:rPr dirty="0"/>
              <a:t> </a:t>
            </a:r>
            <a:r>
              <a:rPr dirty="0" err="1"/>
              <a:t>работы</a:t>
            </a:r>
            <a:r>
              <a:rPr dirty="0"/>
              <a:t> </a:t>
            </a:r>
            <a:r>
              <a:rPr dirty="0" err="1"/>
              <a:t>сердца</a:t>
            </a:r>
            <a:r>
              <a:rPr dirty="0"/>
              <a:t> и </a:t>
            </a:r>
            <a:r>
              <a:rPr dirty="0" err="1" smtClean="0"/>
              <a:t>почек</a:t>
            </a:r>
            <a:r>
              <a:rPr lang="ru-RU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2585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 </a:t>
            </a:r>
            <a:r>
              <a:rPr dirty="0" err="1" smtClean="0"/>
              <a:t>Неблагоприятная</a:t>
            </a:r>
            <a:r>
              <a:rPr dirty="0" smtClean="0"/>
              <a:t> </a:t>
            </a:r>
            <a:r>
              <a:rPr dirty="0" err="1"/>
              <a:t>внешняя</a:t>
            </a:r>
            <a:r>
              <a:rPr dirty="0"/>
              <a:t> </a:t>
            </a:r>
            <a:r>
              <a:rPr dirty="0" err="1"/>
              <a:t>среда</a:t>
            </a:r>
            <a:r>
              <a:rPr dirty="0"/>
              <a:t>, </a:t>
            </a:r>
            <a:r>
              <a:rPr dirty="0" err="1"/>
              <a:t>стрессы</a:t>
            </a:r>
            <a:r>
              <a:rPr dirty="0"/>
              <a:t>, </a:t>
            </a:r>
            <a:r>
              <a:rPr dirty="0" err="1"/>
              <a:t>несбалансированное</a:t>
            </a:r>
            <a:r>
              <a:rPr dirty="0"/>
              <a:t> </a:t>
            </a:r>
            <a:r>
              <a:rPr dirty="0" err="1"/>
              <a:t>питание</a:t>
            </a:r>
            <a:r>
              <a:rPr dirty="0"/>
              <a:t>, </a:t>
            </a:r>
            <a:r>
              <a:rPr dirty="0" err="1"/>
              <a:t>вредные</a:t>
            </a:r>
            <a:r>
              <a:rPr dirty="0"/>
              <a:t> </a:t>
            </a:r>
            <a:r>
              <a:rPr dirty="0" err="1"/>
              <a:t>привычки</a:t>
            </a:r>
            <a:r>
              <a:rPr dirty="0"/>
              <a:t> </a:t>
            </a:r>
            <a:r>
              <a:rPr dirty="0" err="1"/>
              <a:t>провоцируют</a:t>
            </a:r>
            <a:r>
              <a:rPr dirty="0"/>
              <a:t> </a:t>
            </a:r>
            <a:r>
              <a:rPr dirty="0" err="1"/>
              <a:t>окислительный</a:t>
            </a:r>
            <a:r>
              <a:rPr dirty="0"/>
              <a:t> </a:t>
            </a:r>
            <a:r>
              <a:rPr dirty="0" err="1"/>
              <a:t>стресс</a:t>
            </a:r>
            <a:r>
              <a:rPr dirty="0"/>
              <a:t>. В </a:t>
            </a:r>
            <a:r>
              <a:rPr dirty="0" err="1"/>
              <a:t>результате</a:t>
            </a:r>
            <a:r>
              <a:rPr dirty="0"/>
              <a:t> </a:t>
            </a:r>
            <a:r>
              <a:rPr dirty="0" err="1"/>
              <a:t>окислительных</a:t>
            </a:r>
            <a:r>
              <a:rPr dirty="0"/>
              <a:t> </a:t>
            </a:r>
            <a:r>
              <a:rPr dirty="0" err="1"/>
              <a:t>процессов</a:t>
            </a:r>
            <a:r>
              <a:rPr dirty="0"/>
              <a:t> (с </a:t>
            </a:r>
            <a:r>
              <a:rPr dirty="0" err="1"/>
              <a:t>участием</a:t>
            </a:r>
            <a:r>
              <a:rPr dirty="0"/>
              <a:t> </a:t>
            </a:r>
            <a:r>
              <a:rPr dirty="0" err="1"/>
              <a:t>кислорода</a:t>
            </a:r>
            <a:r>
              <a:rPr dirty="0"/>
              <a:t>) </a:t>
            </a:r>
            <a:r>
              <a:rPr dirty="0" err="1"/>
              <a:t>нарушается</a:t>
            </a:r>
            <a:r>
              <a:rPr dirty="0"/>
              <a:t> </a:t>
            </a:r>
            <a:r>
              <a:rPr dirty="0" err="1"/>
              <a:t>целостность</a:t>
            </a:r>
            <a:r>
              <a:rPr dirty="0"/>
              <a:t> </a:t>
            </a:r>
            <a:r>
              <a:rPr dirty="0" err="1"/>
              <a:t>клеток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приводит</a:t>
            </a:r>
            <a:r>
              <a:rPr dirty="0"/>
              <a:t> к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повреждению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гибели</a:t>
            </a:r>
            <a:r>
              <a:rPr dirty="0"/>
              <a:t>. </a:t>
            </a:r>
            <a:r>
              <a:rPr dirty="0" err="1"/>
              <a:t>Восстановительные</a:t>
            </a:r>
            <a:r>
              <a:rPr dirty="0"/>
              <a:t> </a:t>
            </a:r>
            <a:r>
              <a:rPr dirty="0" err="1"/>
              <a:t>процессы</a:t>
            </a:r>
            <a:r>
              <a:rPr dirty="0"/>
              <a:t> (с </a:t>
            </a:r>
            <a:r>
              <a:rPr dirty="0" err="1"/>
              <a:t>участием</a:t>
            </a:r>
            <a:r>
              <a:rPr dirty="0"/>
              <a:t> </a:t>
            </a:r>
            <a:r>
              <a:rPr dirty="0" err="1"/>
              <a:t>водорода</a:t>
            </a:r>
            <a:r>
              <a:rPr dirty="0"/>
              <a:t>) </a:t>
            </a:r>
            <a:r>
              <a:rPr dirty="0" err="1"/>
              <a:t>направлены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защиту</a:t>
            </a:r>
            <a:r>
              <a:rPr dirty="0"/>
              <a:t> и </a:t>
            </a:r>
            <a:r>
              <a:rPr dirty="0" err="1"/>
              <a:t>восстановление</a:t>
            </a:r>
            <a:r>
              <a:rPr dirty="0"/>
              <a:t> </a:t>
            </a:r>
            <a:r>
              <a:rPr dirty="0" err="1"/>
              <a:t>клеток</a:t>
            </a:r>
            <a:r>
              <a:rPr dirty="0"/>
              <a:t>. В </a:t>
            </a:r>
            <a:r>
              <a:rPr dirty="0" err="1"/>
              <a:t>организме</a:t>
            </a:r>
            <a:r>
              <a:rPr dirty="0"/>
              <a:t> </a:t>
            </a:r>
            <a:r>
              <a:rPr dirty="0" err="1"/>
              <a:t>эту</a:t>
            </a:r>
            <a:r>
              <a:rPr dirty="0"/>
              <a:t> </a:t>
            </a:r>
            <a:r>
              <a:rPr dirty="0" err="1"/>
              <a:t>роль</a:t>
            </a:r>
            <a:r>
              <a:rPr dirty="0"/>
              <a:t> </a:t>
            </a:r>
            <a:r>
              <a:rPr dirty="0" err="1"/>
              <a:t>выполняют</a:t>
            </a:r>
            <a:r>
              <a:rPr dirty="0"/>
              <a:t> </a:t>
            </a:r>
            <a:r>
              <a:rPr dirty="0" err="1"/>
              <a:t>антиоксиданты</a:t>
            </a:r>
            <a:r>
              <a:rPr dirty="0"/>
              <a:t>, </a:t>
            </a:r>
            <a:r>
              <a:rPr dirty="0" err="1"/>
              <a:t>которые</a:t>
            </a:r>
            <a:r>
              <a:rPr dirty="0"/>
              <a:t> </a:t>
            </a:r>
            <a:r>
              <a:rPr dirty="0" err="1"/>
              <a:t>нейтрализуют</a:t>
            </a:r>
            <a:r>
              <a:rPr dirty="0"/>
              <a:t> </a:t>
            </a:r>
            <a:r>
              <a:rPr dirty="0" err="1"/>
              <a:t>действие</a:t>
            </a:r>
            <a:r>
              <a:rPr dirty="0"/>
              <a:t> </a:t>
            </a:r>
            <a:r>
              <a:rPr dirty="0" err="1"/>
              <a:t>свободных</a:t>
            </a:r>
            <a:r>
              <a:rPr dirty="0"/>
              <a:t> </a:t>
            </a:r>
            <a:r>
              <a:rPr dirty="0" err="1"/>
              <a:t>радикалов</a:t>
            </a:r>
            <a:r>
              <a:rPr dirty="0"/>
              <a:t>. </a:t>
            </a:r>
            <a:r>
              <a:rPr dirty="0" err="1"/>
              <a:t>Некоторые</a:t>
            </a:r>
            <a:r>
              <a:rPr dirty="0"/>
              <a:t> </a:t>
            </a:r>
            <a:r>
              <a:rPr dirty="0" err="1"/>
              <a:t>антиоксиданты</a:t>
            </a:r>
            <a:r>
              <a:rPr dirty="0"/>
              <a:t> </a:t>
            </a:r>
            <a:r>
              <a:rPr dirty="0" err="1"/>
              <a:t>сложно</a:t>
            </a:r>
            <a:r>
              <a:rPr dirty="0"/>
              <a:t> </a:t>
            </a:r>
            <a:r>
              <a:rPr dirty="0" err="1"/>
              <a:t>получить</a:t>
            </a:r>
            <a:r>
              <a:rPr dirty="0"/>
              <a:t> с </a:t>
            </a:r>
            <a:r>
              <a:rPr dirty="0" err="1"/>
              <a:t>пищей</a:t>
            </a:r>
            <a:r>
              <a:rPr dirty="0"/>
              <a:t> в </a:t>
            </a:r>
            <a:r>
              <a:rPr dirty="0" err="1"/>
              <a:t>достаточном</a:t>
            </a:r>
            <a:r>
              <a:rPr dirty="0"/>
              <a:t> </a:t>
            </a:r>
            <a:r>
              <a:rPr dirty="0" err="1"/>
              <a:t>количестве</a:t>
            </a:r>
            <a:r>
              <a:rPr dirty="0"/>
              <a:t>. </a:t>
            </a:r>
            <a:r>
              <a:rPr dirty="0" err="1"/>
              <a:t>Восполнить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недостаток</a:t>
            </a:r>
            <a:r>
              <a:rPr dirty="0"/>
              <a:t> </a:t>
            </a:r>
            <a:r>
              <a:rPr dirty="0" err="1"/>
              <a:t>можно</a:t>
            </a:r>
            <a:r>
              <a:rPr dirty="0"/>
              <a:t> с </a:t>
            </a:r>
            <a:r>
              <a:rPr dirty="0" err="1"/>
              <a:t>помощью</a:t>
            </a:r>
            <a:r>
              <a:rPr dirty="0"/>
              <a:t> </a:t>
            </a:r>
            <a:r>
              <a:rPr dirty="0" err="1"/>
              <a:t>пищевых</a:t>
            </a:r>
            <a:r>
              <a:rPr dirty="0"/>
              <a:t> </a:t>
            </a:r>
            <a:r>
              <a:rPr dirty="0" err="1"/>
              <a:t>добавок</a:t>
            </a:r>
            <a:r>
              <a:rPr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601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sz="half" idx="13"/>
          </p:nvPr>
        </p:nvSpPr>
        <p:spPr>
          <a:xfrm>
            <a:off x="6647039" y="1711435"/>
            <a:ext cx="5711045" cy="4242248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3"/>
          </p:nvPr>
        </p:nvSpPr>
        <p:spPr>
          <a:xfrm>
            <a:off x="650156" y="3927240"/>
            <a:ext cx="5711049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4" name="Shape 2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4" name="Shape 2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63" name="Shape 263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sz="half" idx="13"/>
          </p:nvPr>
        </p:nvSpPr>
        <p:spPr>
          <a:xfrm>
            <a:off x="6647039" y="1711435"/>
            <a:ext cx="5711045" cy="4242248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3"/>
          </p:nvPr>
        </p:nvSpPr>
        <p:spPr>
          <a:xfrm>
            <a:off x="650156" y="3927240"/>
            <a:ext cx="5711049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25" name="Shape 325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6" name="Shape 326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36" name="Shape 336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7" name="Shape 337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6" name="Shape 34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47" name="Shape 347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49" name="Shape 3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66" name="Shape 366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7" name="Shape 3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5" name="Shape 37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76" name="Shape 376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7" name="Shape 3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sz="half" idx="13"/>
          </p:nvPr>
        </p:nvSpPr>
        <p:spPr>
          <a:xfrm>
            <a:off x="6647039" y="1711435"/>
            <a:ext cx="5711045" cy="4242248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86" name="Shape 386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7" name="Shape 387"/>
          <p:cNvSpPr>
            <a:spLocks noGrp="1"/>
          </p:cNvSpPr>
          <p:nvPr>
            <p:ph type="body" sz="half" idx="13"/>
          </p:nvPr>
        </p:nvSpPr>
        <p:spPr>
          <a:xfrm>
            <a:off x="6647039" y="1711435"/>
            <a:ext cx="5711045" cy="4242248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97" name="Shape 3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6" name="Shape 4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4" name="Shape 414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415" name="Shape 415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3"/>
          </p:nvPr>
        </p:nvSpPr>
        <p:spPr>
          <a:xfrm>
            <a:off x="650156" y="3927240"/>
            <a:ext cx="5711049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17" name="Shape 4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5" name="Shape 42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426" name="Shape 426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28" name="Shape 4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36" name="Shape 43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437" name="Shape 437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8" name="Shape 438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39" name="Shape 4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47" name="Shape 44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448" name="Shape 448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9" name="Shape 449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50" name="Shape 4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459" name="Shape 459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0" name="Shape 460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61" name="Shape 4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9" name="Shape 469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470" name="Shape 470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71" name="Shape 471"/>
          <p:cNvSpPr>
            <a:spLocks noGrp="1"/>
          </p:cNvSpPr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72" name="Shape 4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80" name="Shape 480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81" name="Shape 4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sz="quarter" idx="13"/>
          </p:nvPr>
        </p:nvSpPr>
        <p:spPr>
          <a:xfrm>
            <a:off x="650156" y="3927240"/>
            <a:ext cx="5711049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650159" y="291600"/>
            <a:ext cx="11703602" cy="566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948462" y="1463040"/>
            <a:ext cx="10403841" cy="4961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046458" y="6647982"/>
            <a:ext cx="273653" cy="26425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31999" marR="0" indent="-323998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993600" marR="0" indent="-4535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−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455999" marR="0" indent="-4479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847999" marR="0" indent="-3360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−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46396" marR="0" indent="-302398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78396" marR="0" indent="-302398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10395" marR="0" indent="-302398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Shape 491"/>
          <p:cNvSpPr/>
          <p:nvPr/>
        </p:nvSpPr>
        <p:spPr>
          <a:xfrm>
            <a:off x="1269570" y="2492742"/>
            <a:ext cx="4279039" cy="1373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6000" b="1">
                <a:solidFill>
                  <a:srgbClr val="FFFFFF"/>
                </a:solidFill>
              </a:defRPr>
            </a:pPr>
            <a:r>
              <a:t>HydraMax</a:t>
            </a:r>
          </a:p>
          <a:p>
            <a:pPr>
              <a:lnSpc>
                <a:spcPct val="110000"/>
              </a:lnSpc>
              <a:defRPr sz="2200" b="1" cap="all">
                <a:solidFill>
                  <a:srgbClr val="FFFFFF"/>
                </a:solidFill>
              </a:defRPr>
            </a:pPr>
            <a:r>
              <a:t>Оптимальная гидратация</a:t>
            </a:r>
          </a:p>
        </p:txBody>
      </p:sp>
      <p:pic>
        <p:nvPicPr>
          <p:cNvPr id="492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81274" y="6286108"/>
            <a:ext cx="1550044" cy="2726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5" name="Group 495"/>
          <p:cNvGrpSpPr/>
          <p:nvPr/>
        </p:nvGrpSpPr>
        <p:grpSpPr>
          <a:xfrm>
            <a:off x="4582721" y="-90458"/>
            <a:ext cx="9046359" cy="7496118"/>
            <a:chOff x="0" y="0"/>
            <a:chExt cx="9046358" cy="7496117"/>
          </a:xfrm>
        </p:grpSpPr>
        <p:pic>
          <p:nvPicPr>
            <p:cNvPr id="493" name="image3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1978890"/>
              <a:ext cx="9046359" cy="5088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4" name="image4-small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rcRect r="2462" b="17136"/>
            <a:stretch>
              <a:fillRect/>
            </a:stretch>
          </p:blipFill>
          <p:spPr>
            <a:xfrm>
              <a:off x="-1" y="0"/>
              <a:ext cx="8823565" cy="74961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image27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hape 585"/>
          <p:cNvSpPr/>
          <p:nvPr/>
        </p:nvSpPr>
        <p:spPr>
          <a:xfrm>
            <a:off x="626726" y="2894381"/>
            <a:ext cx="4878544" cy="706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>
                <a:solidFill>
                  <a:srgbClr val="FEEC34"/>
                </a:solidFill>
              </a:defRPr>
            </a:pPr>
            <a:r>
              <a:t>Na</a:t>
            </a:r>
            <a:r>
              <a:rPr sz="1800">
                <a:solidFill>
                  <a:srgbClr val="FFFFFF"/>
                </a:solidFill>
              </a:rPr>
              <a:t> выводит продукты обмена веществ, </a:t>
            </a:r>
            <a:endParaRPr>
              <a:solidFill>
                <a:srgbClr val="FFFFFF"/>
              </a:solidFill>
            </a:endParaRPr>
          </a:p>
          <a:p>
            <a:pPr>
              <a:defRPr b="1">
                <a:solidFill>
                  <a:srgbClr val="FFFFFF"/>
                </a:solidFill>
              </a:defRPr>
            </a:pPr>
            <a:r>
              <a:t>растворенные в воде, из клетки. </a:t>
            </a:r>
          </a:p>
        </p:txBody>
      </p:sp>
      <p:sp>
        <p:nvSpPr>
          <p:cNvPr id="586" name="Shape 586"/>
          <p:cNvSpPr/>
          <p:nvPr/>
        </p:nvSpPr>
        <p:spPr>
          <a:xfrm>
            <a:off x="538050" y="846820"/>
            <a:ext cx="3449422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FFFFFF"/>
                </a:solidFill>
              </a:defRPr>
            </a:pPr>
            <a:r>
              <a:t>ТАНДЕМ </a:t>
            </a:r>
            <a:r>
              <a:rPr cap="none">
                <a:solidFill>
                  <a:srgbClr val="FEEC34"/>
                </a:solidFill>
              </a:rPr>
              <a:t>K</a:t>
            </a:r>
            <a:r>
              <a:rPr cap="none"/>
              <a:t>–</a:t>
            </a:r>
            <a:r>
              <a:rPr cap="none">
                <a:solidFill>
                  <a:srgbClr val="E9F1F7"/>
                </a:solidFill>
              </a:rPr>
              <a:t>Na</a:t>
            </a:r>
            <a:r>
              <a:rPr cap="none"/>
              <a:t> </a:t>
            </a:r>
          </a:p>
        </p:txBody>
      </p:sp>
      <p:sp>
        <p:nvSpPr>
          <p:cNvPr id="587" name="Shape 587"/>
          <p:cNvSpPr/>
          <p:nvPr/>
        </p:nvSpPr>
        <p:spPr>
          <a:xfrm>
            <a:off x="610028" y="1729014"/>
            <a:ext cx="3951158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cap="all">
                <a:solidFill>
                  <a:srgbClr val="FFFFFF"/>
                </a:solidFill>
              </a:defRPr>
            </a:lvl1pPr>
          </a:lstStyle>
          <a:p>
            <a:r>
              <a:t>для обмена веществ в клетке</a:t>
            </a:r>
          </a:p>
        </p:txBody>
      </p:sp>
      <p:sp>
        <p:nvSpPr>
          <p:cNvPr id="588" name="Shape 588"/>
          <p:cNvSpPr/>
          <p:nvPr/>
        </p:nvSpPr>
        <p:spPr>
          <a:xfrm>
            <a:off x="626726" y="4025353"/>
            <a:ext cx="4520091" cy="706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>
                <a:solidFill>
                  <a:srgbClr val="FEEC34"/>
                </a:solidFill>
              </a:defRPr>
            </a:pPr>
            <a:r>
              <a:t>К</a:t>
            </a:r>
            <a:r>
              <a:rPr>
                <a:solidFill>
                  <a:srgbClr val="FFFFFF"/>
                </a:solidFill>
              </a:rPr>
              <a:t> </a:t>
            </a:r>
            <a:r>
              <a:rPr sz="1800">
                <a:solidFill>
                  <a:srgbClr val="FFFFFF"/>
                </a:solidFill>
              </a:rPr>
              <a:t>пропускает питательные вещества </a:t>
            </a:r>
            <a:endParaRPr>
              <a:solidFill>
                <a:srgbClr val="FFFFFF"/>
              </a:solidFill>
            </a:endParaRPr>
          </a:p>
          <a:p>
            <a:pPr>
              <a:defRPr b="1">
                <a:solidFill>
                  <a:srgbClr val="FFFFFF"/>
                </a:solidFill>
              </a:defRPr>
            </a:pPr>
            <a:r>
              <a:t>и воду в клетку. </a:t>
            </a:r>
          </a:p>
        </p:txBody>
      </p:sp>
      <p:sp>
        <p:nvSpPr>
          <p:cNvPr id="589" name="Shape 589"/>
          <p:cNvSpPr/>
          <p:nvPr/>
        </p:nvSpPr>
        <p:spPr>
          <a:xfrm>
            <a:off x="4838246" y="5934421"/>
            <a:ext cx="1777672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Межклеточная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жидкость</a:t>
            </a:r>
          </a:p>
        </p:txBody>
      </p:sp>
      <p:sp>
        <p:nvSpPr>
          <p:cNvPr id="590" name="Shape 590"/>
          <p:cNvSpPr/>
          <p:nvPr/>
        </p:nvSpPr>
        <p:spPr>
          <a:xfrm>
            <a:off x="4838248" y="5436906"/>
            <a:ext cx="827106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Клетка</a:t>
            </a:r>
          </a:p>
        </p:txBody>
      </p:sp>
      <p:sp>
        <p:nvSpPr>
          <p:cNvPr id="591" name="Shape 591"/>
          <p:cNvSpPr/>
          <p:nvPr/>
        </p:nvSpPr>
        <p:spPr>
          <a:xfrm>
            <a:off x="5740398" y="5616518"/>
            <a:ext cx="2799498" cy="4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6555409" y="6125602"/>
            <a:ext cx="1418321" cy="4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/>
          <p:nvPr/>
        </p:nvSpPr>
        <p:spPr>
          <a:xfrm>
            <a:off x="6530309" y="-10479"/>
            <a:ext cx="6478081" cy="7336157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595" name="image28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314261" y="0"/>
            <a:ext cx="4610204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Shape 596"/>
          <p:cNvSpPr/>
          <p:nvPr/>
        </p:nvSpPr>
        <p:spPr>
          <a:xfrm>
            <a:off x="538050" y="846820"/>
            <a:ext cx="2585697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 cap="all">
                <a:solidFill>
                  <a:srgbClr val="064679"/>
                </a:solidFill>
              </a:defRPr>
            </a:lvl1pPr>
          </a:lstStyle>
          <a:p>
            <a:r>
              <a:t>K (КАЛИЙ) </a:t>
            </a:r>
          </a:p>
        </p:txBody>
      </p:sp>
      <p:sp>
        <p:nvSpPr>
          <p:cNvPr id="597" name="Shape 597"/>
          <p:cNvSpPr/>
          <p:nvPr/>
        </p:nvSpPr>
        <p:spPr>
          <a:xfrm>
            <a:off x="7000885" y="2184767"/>
            <a:ext cx="663023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b="1" cap="all">
                <a:solidFill>
                  <a:srgbClr val="FFFFFF"/>
                </a:solidFill>
              </a:defRPr>
            </a:lvl1pPr>
          </a:lstStyle>
          <a:p>
            <a:r>
              <a:t>SOS:</a:t>
            </a:r>
          </a:p>
        </p:txBody>
      </p:sp>
      <p:sp>
        <p:nvSpPr>
          <p:cNvPr id="598" name="Shape 598"/>
          <p:cNvSpPr/>
          <p:nvPr/>
        </p:nvSpPr>
        <p:spPr>
          <a:xfrm>
            <a:off x="1485755" y="3069163"/>
            <a:ext cx="4033757" cy="3017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t>регулирует распределение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и выведение воды из организма 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обеспечивает транспорт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питательных веществ в клетку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обеспечивает выведение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токсинов из клетки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восстанавливает энергетический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уровень организма</a:t>
            </a:r>
          </a:p>
        </p:txBody>
      </p:sp>
      <p:sp>
        <p:nvSpPr>
          <p:cNvPr id="599" name="Shape 599"/>
          <p:cNvSpPr/>
          <p:nvPr/>
        </p:nvSpPr>
        <p:spPr>
          <a:xfrm>
            <a:off x="533197" y="2184767"/>
            <a:ext cx="4486939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cap="all">
                <a:solidFill>
                  <a:srgbClr val="535353"/>
                </a:solidFill>
              </a:defRPr>
            </a:lvl1pPr>
          </a:lstStyle>
          <a:p>
            <a:r>
              <a:t>Основной электролит организма</a:t>
            </a:r>
          </a:p>
        </p:txBody>
      </p:sp>
      <p:sp>
        <p:nvSpPr>
          <p:cNvPr id="600" name="Shape 600"/>
          <p:cNvSpPr/>
          <p:nvPr/>
        </p:nvSpPr>
        <p:spPr>
          <a:xfrm>
            <a:off x="7502211" y="3069163"/>
            <a:ext cx="3993797" cy="1417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быстро выводится из организма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при стрессах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r>
              <a:t>в современном рационе питания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калия недостаточно</a:t>
            </a:r>
          </a:p>
        </p:txBody>
      </p:sp>
      <p:sp>
        <p:nvSpPr>
          <p:cNvPr id="601" name="Shape 601"/>
          <p:cNvSpPr/>
          <p:nvPr/>
        </p:nvSpPr>
        <p:spPr>
          <a:xfrm>
            <a:off x="1284748" y="3220379"/>
            <a:ext cx="102131" cy="102131"/>
          </a:xfrm>
          <a:prstGeom prst="ellipse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02" name="Shape 602"/>
          <p:cNvSpPr/>
          <p:nvPr/>
        </p:nvSpPr>
        <p:spPr>
          <a:xfrm>
            <a:off x="1284748" y="4048643"/>
            <a:ext cx="102131" cy="102131"/>
          </a:xfrm>
          <a:prstGeom prst="ellipse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03" name="Shape 603"/>
          <p:cNvSpPr/>
          <p:nvPr/>
        </p:nvSpPr>
        <p:spPr>
          <a:xfrm>
            <a:off x="1284748" y="4868953"/>
            <a:ext cx="102131" cy="102131"/>
          </a:xfrm>
          <a:prstGeom prst="ellipse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04" name="Shape 604"/>
          <p:cNvSpPr/>
          <p:nvPr/>
        </p:nvSpPr>
        <p:spPr>
          <a:xfrm>
            <a:off x="1284748" y="5692721"/>
            <a:ext cx="102131" cy="102131"/>
          </a:xfrm>
          <a:prstGeom prst="ellipse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05" name="Shape 605"/>
          <p:cNvSpPr/>
          <p:nvPr/>
        </p:nvSpPr>
        <p:spPr>
          <a:xfrm>
            <a:off x="7332398" y="3223840"/>
            <a:ext cx="102131" cy="1021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06" name="Shape 606"/>
          <p:cNvSpPr/>
          <p:nvPr/>
        </p:nvSpPr>
        <p:spPr>
          <a:xfrm>
            <a:off x="7332398" y="4048643"/>
            <a:ext cx="102131" cy="1021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/>
          <p:nvPr/>
        </p:nvSpPr>
        <p:spPr>
          <a:xfrm>
            <a:off x="6530309" y="-10479"/>
            <a:ext cx="6478082" cy="7336157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609" name="image29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886410" y="10479"/>
            <a:ext cx="731195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610" name="Shape 610"/>
          <p:cNvSpPr/>
          <p:nvPr/>
        </p:nvSpPr>
        <p:spPr>
          <a:xfrm>
            <a:off x="538049" y="846820"/>
            <a:ext cx="3126167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>
                <a:solidFill>
                  <a:srgbClr val="064679"/>
                </a:solidFill>
              </a:defRPr>
            </a:pPr>
            <a:r>
              <a:t>Na</a:t>
            </a:r>
            <a:r>
              <a:rPr cap="all"/>
              <a:t> (Натрий) </a:t>
            </a:r>
          </a:p>
        </p:txBody>
      </p:sp>
      <p:sp>
        <p:nvSpPr>
          <p:cNvPr id="611" name="Shape 611"/>
          <p:cNvSpPr/>
          <p:nvPr/>
        </p:nvSpPr>
        <p:spPr>
          <a:xfrm>
            <a:off x="1485757" y="3034451"/>
            <a:ext cx="3800075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rPr dirty="0" err="1"/>
              <a:t>регулирует</a:t>
            </a:r>
            <a:r>
              <a:rPr dirty="0"/>
              <a:t> </a:t>
            </a:r>
            <a:r>
              <a:rPr dirty="0" err="1"/>
              <a:t>распределение</a:t>
            </a:r>
            <a:r>
              <a:rPr dirty="0"/>
              <a:t>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rPr dirty="0"/>
              <a:t>и </a:t>
            </a:r>
            <a:r>
              <a:rPr dirty="0" err="1"/>
              <a:t>удержание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в </a:t>
            </a:r>
            <a:r>
              <a:rPr dirty="0" err="1" smtClean="0"/>
              <a:t>организм</a:t>
            </a:r>
            <a:r>
              <a:rPr lang="ru-RU" dirty="0" smtClean="0"/>
              <a:t>е</a:t>
            </a:r>
            <a:endParaRPr dirty="0"/>
          </a:p>
          <a:p>
            <a:pPr>
              <a:defRPr b="1">
                <a:solidFill>
                  <a:srgbClr val="535353"/>
                </a:solidFill>
              </a:defRPr>
            </a:pPr>
            <a:endParaRPr dirty="0"/>
          </a:p>
          <a:p>
            <a:pPr>
              <a:defRPr b="1">
                <a:solidFill>
                  <a:srgbClr val="535353"/>
                </a:solidFill>
              </a:defRPr>
            </a:pPr>
            <a:r>
              <a:rPr dirty="0" err="1"/>
              <a:t>участвует</a:t>
            </a:r>
            <a:r>
              <a:rPr dirty="0"/>
              <a:t> </a:t>
            </a:r>
            <a:r>
              <a:rPr dirty="0" err="1"/>
              <a:t>вместе</a:t>
            </a:r>
            <a:r>
              <a:rPr dirty="0"/>
              <a:t> с </a:t>
            </a:r>
            <a:r>
              <a:rPr dirty="0" err="1"/>
              <a:t>калием</a:t>
            </a:r>
            <a:r>
              <a:rPr dirty="0"/>
              <a:t>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rPr dirty="0"/>
              <a:t>в </a:t>
            </a:r>
            <a:r>
              <a:rPr dirty="0" err="1"/>
              <a:t>передаче</a:t>
            </a:r>
            <a:r>
              <a:rPr dirty="0"/>
              <a:t> </a:t>
            </a:r>
            <a:r>
              <a:rPr dirty="0" err="1"/>
              <a:t>нервных</a:t>
            </a:r>
            <a:r>
              <a:rPr dirty="0"/>
              <a:t> </a:t>
            </a:r>
            <a:r>
              <a:rPr dirty="0" err="1"/>
              <a:t>импульсов</a:t>
            </a:r>
            <a:endParaRPr dirty="0"/>
          </a:p>
        </p:txBody>
      </p:sp>
      <p:sp>
        <p:nvSpPr>
          <p:cNvPr id="612" name="Shape 612"/>
          <p:cNvSpPr/>
          <p:nvPr/>
        </p:nvSpPr>
        <p:spPr>
          <a:xfrm>
            <a:off x="533197" y="2150055"/>
            <a:ext cx="4486939" cy="350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cap="all">
                <a:solidFill>
                  <a:srgbClr val="535353"/>
                </a:solidFill>
              </a:defRPr>
            </a:lvl1pPr>
          </a:lstStyle>
          <a:p>
            <a:r>
              <a:t>Основной электролит организма</a:t>
            </a:r>
          </a:p>
        </p:txBody>
      </p:sp>
      <p:sp>
        <p:nvSpPr>
          <p:cNvPr id="613" name="Shape 613"/>
          <p:cNvSpPr/>
          <p:nvPr/>
        </p:nvSpPr>
        <p:spPr>
          <a:xfrm>
            <a:off x="7000885" y="2150055"/>
            <a:ext cx="663023" cy="350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b="1" cap="all">
                <a:solidFill>
                  <a:srgbClr val="FFFFFF"/>
                </a:solidFill>
              </a:defRPr>
            </a:lvl1pPr>
          </a:lstStyle>
          <a:p>
            <a:r>
              <a:t>SOS:</a:t>
            </a:r>
          </a:p>
        </p:txBody>
      </p:sp>
      <p:sp>
        <p:nvSpPr>
          <p:cNvPr id="614" name="Shape 614"/>
          <p:cNvSpPr/>
          <p:nvPr/>
        </p:nvSpPr>
        <p:spPr>
          <a:xfrm>
            <a:off x="7502211" y="3034451"/>
            <a:ext cx="4156652" cy="1684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задерживает воду в организме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и провоцирует отеки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defRPr b="1">
                <a:solidFill>
                  <a:srgbClr val="F9ED35"/>
                </a:solidFill>
              </a:defRPr>
            </a:pPr>
            <a:r>
              <a:t>в современном рационе натрий </a:t>
            </a:r>
          </a:p>
          <a:p>
            <a:pPr>
              <a:defRPr b="1">
                <a:solidFill>
                  <a:srgbClr val="F9ED35"/>
                </a:solidFill>
              </a:defRPr>
            </a:pPr>
            <a:r>
              <a:t>присутствует в избытке (пищевые </a:t>
            </a:r>
          </a:p>
          <a:p>
            <a:pPr>
              <a:defRPr b="1">
                <a:solidFill>
                  <a:srgbClr val="F9ED35"/>
                </a:solidFill>
              </a:defRPr>
            </a:pPr>
            <a:r>
              <a:t>добавки, соль, консерванты)</a:t>
            </a:r>
          </a:p>
        </p:txBody>
      </p:sp>
      <p:sp>
        <p:nvSpPr>
          <p:cNvPr id="615" name="Shape 615"/>
          <p:cNvSpPr/>
          <p:nvPr/>
        </p:nvSpPr>
        <p:spPr>
          <a:xfrm>
            <a:off x="1292698" y="3186121"/>
            <a:ext cx="102132" cy="102131"/>
          </a:xfrm>
          <a:prstGeom prst="ellipse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16" name="Shape 616"/>
          <p:cNvSpPr/>
          <p:nvPr/>
        </p:nvSpPr>
        <p:spPr>
          <a:xfrm>
            <a:off x="7308546" y="3181630"/>
            <a:ext cx="102131" cy="1021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17" name="Shape 617"/>
          <p:cNvSpPr/>
          <p:nvPr/>
        </p:nvSpPr>
        <p:spPr>
          <a:xfrm>
            <a:off x="7312680" y="3979021"/>
            <a:ext cx="102126" cy="102131"/>
          </a:xfrm>
          <a:prstGeom prst="ellipse">
            <a:avLst/>
          </a:prstGeom>
          <a:solidFill>
            <a:srgbClr val="F8EB4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1296223" y="4004421"/>
            <a:ext cx="102131" cy="102131"/>
          </a:xfrm>
          <a:prstGeom prst="ellipse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/>
          <p:nvPr/>
        </p:nvSpPr>
        <p:spPr>
          <a:xfrm>
            <a:off x="-2" y="-10479"/>
            <a:ext cx="6478084" cy="7336157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7495140" y="752473"/>
            <a:ext cx="5051552" cy="3916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sz="27000" b="1">
                <a:ln w="31750">
                  <a:solidFill>
                    <a:srgbClr val="EAF3FA"/>
                  </a:solidFill>
                </a:ln>
                <a:noFill/>
              </a:defRPr>
            </a:lvl1pPr>
          </a:lstStyle>
          <a:p>
            <a:r>
              <a:t>pH</a:t>
            </a:r>
          </a:p>
        </p:txBody>
      </p:sp>
      <p:sp>
        <p:nvSpPr>
          <p:cNvPr id="624" name="Shape 624"/>
          <p:cNvSpPr/>
          <p:nvPr/>
        </p:nvSpPr>
        <p:spPr>
          <a:xfrm>
            <a:off x="7461994" y="867348"/>
            <a:ext cx="4670779" cy="669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20000"/>
              </a:lnSpc>
              <a:defRPr b="1" cap="all">
                <a:solidFill>
                  <a:srgbClr val="228DC5"/>
                </a:solidFill>
              </a:defRPr>
            </a:pPr>
            <a:r>
              <a:t>ВОССТАНОВИТЕЛЬНЫЕ ПРОЦЕССЫ —</a:t>
            </a:r>
          </a:p>
          <a:p>
            <a:pPr algn="ctr">
              <a:lnSpc>
                <a:spcPct val="120000"/>
              </a:lnSpc>
              <a:defRPr b="1" cap="all">
                <a:solidFill>
                  <a:srgbClr val="535353"/>
                </a:solidFill>
              </a:defRPr>
            </a:pPr>
            <a:r>
              <a:t>ЗАЩИТА КЛЕТОК </a:t>
            </a:r>
          </a:p>
        </p:txBody>
      </p:sp>
      <p:sp>
        <p:nvSpPr>
          <p:cNvPr id="625" name="Shape 625"/>
          <p:cNvSpPr/>
          <p:nvPr/>
        </p:nvSpPr>
        <p:spPr>
          <a:xfrm>
            <a:off x="8782567" y="2522976"/>
            <a:ext cx="2029638" cy="1101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400" b="1">
                <a:solidFill>
                  <a:srgbClr val="535353"/>
                </a:solidFill>
              </a:defRPr>
            </a:pPr>
            <a:r>
              <a:t>антиоксиданты</a:t>
            </a:r>
          </a:p>
          <a:p>
            <a:pPr algn="ctr">
              <a:defRPr sz="1400" b="1">
                <a:solidFill>
                  <a:srgbClr val="535353"/>
                </a:solidFill>
              </a:defRPr>
            </a:pPr>
            <a:endParaRPr/>
          </a:p>
          <a:p>
            <a:pPr algn="ctr">
              <a:defRPr sz="1400" b="1">
                <a:solidFill>
                  <a:srgbClr val="535353"/>
                </a:solidFill>
              </a:defRPr>
            </a:pPr>
            <a:endParaRPr/>
          </a:p>
          <a:p>
            <a:pPr algn="ctr">
              <a:defRPr sz="1400" b="1">
                <a:solidFill>
                  <a:srgbClr val="535353"/>
                </a:solidFill>
              </a:defRPr>
            </a:pPr>
            <a:r>
              <a:t>вода с оптимальным</a:t>
            </a:r>
          </a:p>
          <a:p>
            <a:pPr algn="ctr">
              <a:defRPr sz="1400" b="1">
                <a:solidFill>
                  <a:srgbClr val="535353"/>
                </a:solidFill>
              </a:defRPr>
            </a:pPr>
            <a:r>
              <a:t>ОВП и pH (от 7 до 9)</a:t>
            </a:r>
          </a:p>
        </p:txBody>
      </p:sp>
      <p:sp>
        <p:nvSpPr>
          <p:cNvPr id="626" name="Shape 626"/>
          <p:cNvSpPr/>
          <p:nvPr/>
        </p:nvSpPr>
        <p:spPr>
          <a:xfrm>
            <a:off x="9626651" y="2707170"/>
            <a:ext cx="341468" cy="54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3200" cap="all">
                <a:solidFill>
                  <a:srgbClr val="535353"/>
                </a:solidFill>
              </a:defRPr>
            </a:lvl1pPr>
          </a:lstStyle>
          <a:p>
            <a:r>
              <a:t>+</a:t>
            </a:r>
          </a:p>
        </p:txBody>
      </p:sp>
      <p:grpSp>
        <p:nvGrpSpPr>
          <p:cNvPr id="629" name="Group 629"/>
          <p:cNvGrpSpPr/>
          <p:nvPr/>
        </p:nvGrpSpPr>
        <p:grpSpPr>
          <a:xfrm>
            <a:off x="321077" y="4972347"/>
            <a:ext cx="5762628" cy="1514179"/>
            <a:chOff x="0" y="-1"/>
            <a:chExt cx="5762626" cy="1514177"/>
          </a:xfrm>
        </p:grpSpPr>
        <p:sp>
          <p:nvSpPr>
            <p:cNvPr id="627" name="Shape 627"/>
            <p:cNvSpPr/>
            <p:nvPr/>
          </p:nvSpPr>
          <p:spPr>
            <a:xfrm>
              <a:off x="-1" y="402133"/>
              <a:ext cx="5762628" cy="1112044"/>
            </a:xfrm>
            <a:prstGeom prst="rect">
              <a:avLst/>
            </a:prstGeom>
            <a:noFill/>
            <a:ln w="25400" cap="flat">
              <a:solidFill>
                <a:srgbClr val="00EB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1632151" y="-2"/>
              <a:ext cx="2498322" cy="1112044"/>
            </a:xfrm>
            <a:prstGeom prst="rect">
              <a:avLst/>
            </a:prstGeom>
            <a:solidFill>
              <a:srgbClr val="168DC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630" name="Shape 630"/>
          <p:cNvSpPr/>
          <p:nvPr/>
        </p:nvSpPr>
        <p:spPr>
          <a:xfrm>
            <a:off x="560317" y="5670084"/>
            <a:ext cx="2578925" cy="492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t>заболевания</a:t>
            </a:r>
          </a:p>
          <a:p>
            <a:pPr>
              <a:defRPr sz="1400" b="1">
                <a:solidFill>
                  <a:srgbClr val="FFFFFF"/>
                </a:solidFill>
              </a:defRPr>
            </a:pPr>
            <a:r>
              <a:t>преждевременное старение</a:t>
            </a:r>
          </a:p>
        </p:txBody>
      </p:sp>
      <p:sp>
        <p:nvSpPr>
          <p:cNvPr id="631" name="Shape 631"/>
          <p:cNvSpPr/>
          <p:nvPr/>
        </p:nvSpPr>
        <p:spPr>
          <a:xfrm>
            <a:off x="2109466" y="5220597"/>
            <a:ext cx="2176878" cy="288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solidFill>
                  <a:srgbClr val="00EBFF"/>
                </a:solidFill>
              </a:defRPr>
            </a:lvl1pPr>
          </a:lstStyle>
          <a:p>
            <a:r>
              <a:t>Окислительный стресс</a:t>
            </a:r>
          </a:p>
        </p:txBody>
      </p:sp>
      <p:sp>
        <p:nvSpPr>
          <p:cNvPr id="632" name="Shape 632"/>
          <p:cNvSpPr/>
          <p:nvPr/>
        </p:nvSpPr>
        <p:spPr>
          <a:xfrm>
            <a:off x="3415279" y="5670084"/>
            <a:ext cx="2332193" cy="492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t>повреждение нейронов</a:t>
            </a:r>
          </a:p>
          <a:p>
            <a:pPr>
              <a:defRPr sz="1400" b="1">
                <a:solidFill>
                  <a:srgbClr val="FFFFFF"/>
                </a:solidFill>
              </a:defRPr>
            </a:pPr>
            <a:r>
              <a:t>ухудшение работы мозга</a:t>
            </a:r>
          </a:p>
        </p:txBody>
      </p:sp>
      <p:sp>
        <p:nvSpPr>
          <p:cNvPr id="633" name="Shape 633"/>
          <p:cNvSpPr/>
          <p:nvPr/>
        </p:nvSpPr>
        <p:spPr>
          <a:xfrm>
            <a:off x="3202396" y="4338832"/>
            <a:ext cx="3" cy="669209"/>
          </a:xfrm>
          <a:prstGeom prst="line">
            <a:avLst/>
          </a:prstGeom>
          <a:ln w="88900">
            <a:solidFill>
              <a:srgbClr val="00EB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34" name="Shape 634"/>
          <p:cNvSpPr/>
          <p:nvPr/>
        </p:nvSpPr>
        <p:spPr>
          <a:xfrm>
            <a:off x="1428948" y="1897163"/>
            <a:ext cx="3492003" cy="2448002"/>
          </a:xfrm>
          <a:prstGeom prst="rect">
            <a:avLst/>
          </a:prstGeom>
          <a:ln w="25400">
            <a:solidFill>
              <a:srgbClr val="00EBFF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5" name="Shape 635"/>
          <p:cNvSpPr/>
          <p:nvPr/>
        </p:nvSpPr>
        <p:spPr>
          <a:xfrm>
            <a:off x="2103364" y="2164637"/>
            <a:ext cx="2198061" cy="1101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плохая экология </a:t>
            </a:r>
            <a:endParaRPr>
              <a:solidFill>
                <a:srgbClr val="535353"/>
              </a:solidFill>
            </a:endParaRPr>
          </a:p>
          <a:p>
            <a:pPr algn="ctr">
              <a:defRPr sz="1400" b="1">
                <a:solidFill>
                  <a:srgbClr val="FFFFFF"/>
                </a:solidFill>
              </a:defRPr>
            </a:pPr>
            <a:r>
              <a:t>неправильное питание</a:t>
            </a:r>
          </a:p>
          <a:p>
            <a:pPr algn="ctr">
              <a:defRPr sz="1400" b="1">
                <a:solidFill>
                  <a:srgbClr val="FFFFFF"/>
                </a:solidFill>
              </a:defRPr>
            </a:pPr>
            <a:r>
              <a:t>стрессы </a:t>
            </a:r>
            <a:endParaRPr>
              <a:solidFill>
                <a:srgbClr val="535353"/>
              </a:solidFill>
            </a:endParaRPr>
          </a:p>
          <a:p>
            <a:pPr algn="ctr">
              <a:defRPr sz="1400" b="1">
                <a:solidFill>
                  <a:srgbClr val="FFFFFF"/>
                </a:solidFill>
              </a:defRPr>
            </a:pPr>
            <a:r>
              <a:t>курение </a:t>
            </a:r>
            <a:endParaRPr>
              <a:solidFill>
                <a:srgbClr val="535353"/>
              </a:solidFill>
            </a:endParaRPr>
          </a:p>
          <a:p>
            <a:pPr algn="ctr">
              <a:defRPr sz="1400" b="1">
                <a:solidFill>
                  <a:srgbClr val="FFFFFF"/>
                </a:solidFill>
              </a:defRPr>
            </a:pPr>
            <a:r>
              <a:t>алкоголь</a:t>
            </a:r>
          </a:p>
        </p:txBody>
      </p:sp>
      <p:sp>
        <p:nvSpPr>
          <p:cNvPr id="636" name="Shape 636"/>
          <p:cNvSpPr/>
          <p:nvPr/>
        </p:nvSpPr>
        <p:spPr>
          <a:xfrm>
            <a:off x="1196285" y="870502"/>
            <a:ext cx="4012215" cy="66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20000"/>
              </a:lnSpc>
              <a:defRPr b="1" cap="all">
                <a:solidFill>
                  <a:srgbClr val="00EBFF"/>
                </a:solidFill>
              </a:defRPr>
            </a:pPr>
            <a:r>
              <a:t>ОКИСЛИТЕЛЬНЫЕ ПРОЦЕССЫ —</a:t>
            </a:r>
            <a:endParaRPr>
              <a:solidFill>
                <a:srgbClr val="218CC4"/>
              </a:solidFill>
            </a:endParaRPr>
          </a:p>
          <a:p>
            <a:pPr algn="ctr">
              <a:lnSpc>
                <a:spcPct val="120000"/>
              </a:lnSpc>
              <a:defRPr b="1" cap="all">
                <a:solidFill>
                  <a:srgbClr val="FFFFFF"/>
                </a:solidFill>
              </a:defRPr>
            </a:pPr>
            <a:r>
              <a:t>РАЗРУШЕНИЕ КЛЕТОК </a:t>
            </a:r>
          </a:p>
        </p:txBody>
      </p:sp>
      <p:sp>
        <p:nvSpPr>
          <p:cNvPr id="637" name="Shape 637"/>
          <p:cNvSpPr/>
          <p:nvPr/>
        </p:nvSpPr>
        <p:spPr>
          <a:xfrm>
            <a:off x="2213792" y="3733269"/>
            <a:ext cx="197720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rPr dirty="0" err="1"/>
              <a:t>некачественная</a:t>
            </a:r>
            <a:r>
              <a:rPr dirty="0"/>
              <a:t> </a:t>
            </a:r>
            <a:r>
              <a:rPr dirty="0" err="1"/>
              <a:t>вода</a:t>
            </a:r>
            <a:endParaRPr dirty="0"/>
          </a:p>
        </p:txBody>
      </p:sp>
      <p:sp>
        <p:nvSpPr>
          <p:cNvPr id="638" name="Shape 638"/>
          <p:cNvSpPr/>
          <p:nvPr/>
        </p:nvSpPr>
        <p:spPr>
          <a:xfrm>
            <a:off x="3031661" y="3229598"/>
            <a:ext cx="341468" cy="54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3200" cap="all">
                <a:solidFill>
                  <a:srgbClr val="FFFFFF"/>
                </a:solidFill>
              </a:defRPr>
            </a:lvl1pPr>
          </a:lstStyle>
          <a:p>
            <a:r>
              <a:t>+</a:t>
            </a:r>
          </a:p>
        </p:txBody>
      </p:sp>
      <p:grpSp>
        <p:nvGrpSpPr>
          <p:cNvPr id="641" name="Group 641"/>
          <p:cNvGrpSpPr/>
          <p:nvPr/>
        </p:nvGrpSpPr>
        <p:grpSpPr>
          <a:xfrm>
            <a:off x="8542232" y="4972347"/>
            <a:ext cx="2556003" cy="1514179"/>
            <a:chOff x="0" y="-1"/>
            <a:chExt cx="2556002" cy="1514177"/>
          </a:xfrm>
        </p:grpSpPr>
        <p:sp>
          <p:nvSpPr>
            <p:cNvPr id="639" name="Shape 639"/>
            <p:cNvSpPr/>
            <p:nvPr/>
          </p:nvSpPr>
          <p:spPr>
            <a:xfrm>
              <a:off x="-1" y="402133"/>
              <a:ext cx="2556004" cy="1112044"/>
            </a:xfrm>
            <a:prstGeom prst="rect">
              <a:avLst/>
            </a:prstGeom>
            <a:noFill/>
            <a:ln w="25400" cap="flat">
              <a:solidFill>
                <a:srgbClr val="228EC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603451" y="-2"/>
              <a:ext cx="1332002" cy="11120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642" name="Shape 642"/>
          <p:cNvSpPr/>
          <p:nvPr/>
        </p:nvSpPr>
        <p:spPr>
          <a:xfrm>
            <a:off x="9266111" y="5585821"/>
            <a:ext cx="1118152" cy="695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400" b="1">
                <a:solidFill>
                  <a:srgbClr val="535353"/>
                </a:solidFill>
              </a:defRPr>
            </a:pPr>
            <a:r>
              <a:t>молодость</a:t>
            </a:r>
          </a:p>
          <a:p>
            <a:pPr algn="ctr">
              <a:defRPr sz="1400" b="1">
                <a:solidFill>
                  <a:srgbClr val="535353"/>
                </a:solidFill>
              </a:defRPr>
            </a:pPr>
            <a:r>
              <a:t>сила</a:t>
            </a:r>
          </a:p>
          <a:p>
            <a:pPr algn="ctr">
              <a:defRPr sz="1400" b="1">
                <a:solidFill>
                  <a:srgbClr val="535353"/>
                </a:solidFill>
              </a:defRPr>
            </a:pPr>
            <a:r>
              <a:t>энергия</a:t>
            </a:r>
          </a:p>
        </p:txBody>
      </p:sp>
      <p:sp>
        <p:nvSpPr>
          <p:cNvPr id="643" name="Shape 643"/>
          <p:cNvSpPr/>
          <p:nvPr/>
        </p:nvSpPr>
        <p:spPr>
          <a:xfrm>
            <a:off x="9342204" y="5220896"/>
            <a:ext cx="971693" cy="288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solidFill>
                  <a:srgbClr val="168DC8"/>
                </a:solidFill>
              </a:defRPr>
            </a:lvl1pPr>
          </a:lstStyle>
          <a:p>
            <a:r>
              <a:t>Здоровье</a:t>
            </a:r>
          </a:p>
        </p:txBody>
      </p:sp>
      <p:sp>
        <p:nvSpPr>
          <p:cNvPr id="644" name="Shape 644"/>
          <p:cNvSpPr/>
          <p:nvPr/>
        </p:nvSpPr>
        <p:spPr>
          <a:xfrm>
            <a:off x="9797384" y="4333599"/>
            <a:ext cx="3" cy="669208"/>
          </a:xfrm>
          <a:prstGeom prst="line">
            <a:avLst/>
          </a:prstGeom>
          <a:ln w="88900">
            <a:solidFill>
              <a:srgbClr val="228E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8085135" y="1897163"/>
            <a:ext cx="3456002" cy="2448002"/>
          </a:xfrm>
          <a:prstGeom prst="rect">
            <a:avLst/>
          </a:prstGeom>
          <a:ln w="25400">
            <a:solidFill>
              <a:srgbClr val="228EC6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image30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490767" y="35093"/>
            <a:ext cx="13812523" cy="7769546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Shape 650"/>
          <p:cNvSpPr/>
          <p:nvPr/>
        </p:nvSpPr>
        <p:spPr>
          <a:xfrm>
            <a:off x="538051" y="585397"/>
            <a:ext cx="10133218" cy="1674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>
                <a:solidFill>
                  <a:srgbClr val="064679"/>
                </a:solidFill>
              </a:defRPr>
            </a:pPr>
            <a:r>
              <a:t>ОКИСЛИТЕЛЬНО-ВОССТАНОВИТЕЛЬНЫЙ ПОТЕНЦИАЛ ВОДЫ — </a:t>
            </a:r>
          </a:p>
          <a:p>
            <a:pPr>
              <a:defRPr sz="2400" b="1">
                <a:solidFill>
                  <a:srgbClr val="064679"/>
                </a:solidFill>
              </a:defRPr>
            </a:pPr>
            <a:r>
              <a:t>СООТНОШЕНИЕ ОКИСЛИТЕЛЕЙ И ВОССТАНОВИТЕЛЕЙ В ВОДЕ</a:t>
            </a:r>
          </a:p>
          <a:p>
            <a:pPr>
              <a:lnSpc>
                <a:spcPct val="200000"/>
              </a:lnSpc>
              <a:defRPr b="1">
                <a:solidFill>
                  <a:srgbClr val="064679"/>
                </a:solidFill>
              </a:defRPr>
            </a:pPr>
            <a:endParaRPr/>
          </a:p>
          <a:p>
            <a:pPr>
              <a:lnSpc>
                <a:spcPct val="150000"/>
              </a:lnSpc>
              <a:defRPr sz="2400" b="1">
                <a:solidFill>
                  <a:srgbClr val="228EC6"/>
                </a:solidFill>
              </a:defRPr>
            </a:pPr>
            <a:r>
              <a:t>ПОКАЗАТЕЛИ ОВП</a:t>
            </a:r>
          </a:p>
        </p:txBody>
      </p:sp>
      <p:sp>
        <p:nvSpPr>
          <p:cNvPr id="651" name="Shape 651"/>
          <p:cNvSpPr/>
          <p:nvPr/>
        </p:nvSpPr>
        <p:spPr>
          <a:xfrm>
            <a:off x="2815451" y="2940642"/>
            <a:ext cx="1890273" cy="313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1600" b="1" cap="all">
                <a:solidFill>
                  <a:srgbClr val="228EC6"/>
                </a:solidFill>
              </a:defRPr>
            </a:lvl1pPr>
          </a:lstStyle>
          <a:p>
            <a:r>
              <a:t>ОВП организма</a:t>
            </a:r>
          </a:p>
        </p:txBody>
      </p:sp>
      <p:sp>
        <p:nvSpPr>
          <p:cNvPr id="652" name="Shape 652"/>
          <p:cNvSpPr/>
          <p:nvPr/>
        </p:nvSpPr>
        <p:spPr>
          <a:xfrm>
            <a:off x="617997" y="6236911"/>
            <a:ext cx="1900195" cy="54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</a:defRPr>
            </a:pPr>
            <a:r>
              <a:t>ионизированная </a:t>
            </a:r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t>вода</a:t>
            </a:r>
          </a:p>
        </p:txBody>
      </p:sp>
      <p:sp>
        <p:nvSpPr>
          <p:cNvPr id="653" name="Shape 653"/>
          <p:cNvSpPr/>
          <p:nvPr/>
        </p:nvSpPr>
        <p:spPr>
          <a:xfrm>
            <a:off x="430664" y="2940642"/>
            <a:ext cx="1890273" cy="58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1600" b="1" cap="all">
                <a:solidFill>
                  <a:srgbClr val="228EC6"/>
                </a:solidFill>
              </a:defRPr>
            </a:pPr>
            <a:r>
              <a:t>ОВП воды &lt; </a:t>
            </a:r>
          </a:p>
          <a:p>
            <a:pPr>
              <a:lnSpc>
                <a:spcPct val="120000"/>
              </a:lnSpc>
              <a:defRPr sz="1600" b="1" cap="all">
                <a:solidFill>
                  <a:srgbClr val="228EC6"/>
                </a:solidFill>
              </a:defRPr>
            </a:pPr>
            <a:r>
              <a:t>ОВП организма</a:t>
            </a:r>
          </a:p>
        </p:txBody>
      </p:sp>
      <p:sp>
        <p:nvSpPr>
          <p:cNvPr id="654" name="Shape 654"/>
          <p:cNvSpPr/>
          <p:nvPr/>
        </p:nvSpPr>
        <p:spPr>
          <a:xfrm>
            <a:off x="5054189" y="2940642"/>
            <a:ext cx="1890273" cy="58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1600" b="1" cap="all">
                <a:solidFill>
                  <a:srgbClr val="228EC6"/>
                </a:solidFill>
              </a:defRPr>
            </a:pPr>
            <a:r>
              <a:t>ОВП воды &gt; </a:t>
            </a:r>
          </a:p>
          <a:p>
            <a:pPr>
              <a:lnSpc>
                <a:spcPct val="120000"/>
              </a:lnSpc>
              <a:defRPr sz="1600" b="1" cap="all">
                <a:solidFill>
                  <a:srgbClr val="228EC6"/>
                </a:solidFill>
              </a:defRPr>
            </a:pPr>
            <a:r>
              <a:t>ОВП организма</a:t>
            </a:r>
          </a:p>
        </p:txBody>
      </p:sp>
      <p:sp>
        <p:nvSpPr>
          <p:cNvPr id="655" name="Shape 655"/>
          <p:cNvSpPr/>
          <p:nvPr/>
        </p:nvSpPr>
        <p:spPr>
          <a:xfrm>
            <a:off x="424968" y="3788476"/>
            <a:ext cx="2273356" cy="999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</a:defRPr>
            </a:pPr>
            <a:r>
              <a:t>дополнительная </a:t>
            </a:r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t>энергия и анти-</a:t>
            </a:r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t>оксидантная защита </a:t>
            </a:r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t>для организма</a:t>
            </a:r>
          </a:p>
        </p:txBody>
      </p:sp>
      <p:sp>
        <p:nvSpPr>
          <p:cNvPr id="656" name="Shape 656"/>
          <p:cNvSpPr/>
          <p:nvPr/>
        </p:nvSpPr>
        <p:spPr>
          <a:xfrm>
            <a:off x="2874752" y="3788476"/>
            <a:ext cx="1573864" cy="999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</a:defRPr>
            </a:pPr>
            <a:r>
              <a:t>поддержание </a:t>
            </a:r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t>нормальной </a:t>
            </a:r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t>работы </a:t>
            </a:r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t>организма</a:t>
            </a:r>
          </a:p>
        </p:txBody>
      </p:sp>
      <p:sp>
        <p:nvSpPr>
          <p:cNvPr id="657" name="Shape 657"/>
          <p:cNvSpPr/>
          <p:nvPr/>
        </p:nvSpPr>
        <p:spPr>
          <a:xfrm>
            <a:off x="5060832" y="3788476"/>
            <a:ext cx="2750108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</a:defRPr>
            </a:pPr>
            <a:r>
              <a:rPr dirty="0" err="1"/>
              <a:t>организм</a:t>
            </a:r>
            <a:r>
              <a:rPr dirty="0"/>
              <a:t> </a:t>
            </a:r>
            <a:r>
              <a:rPr dirty="0" err="1"/>
              <a:t>тратит</a:t>
            </a:r>
            <a:r>
              <a:rPr dirty="0"/>
              <a:t> </a:t>
            </a:r>
            <a:r>
              <a:rPr dirty="0" err="1"/>
              <a:t>энергию</a:t>
            </a:r>
            <a:r>
              <a:rPr dirty="0"/>
              <a:t> </a:t>
            </a:r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изменение</a:t>
            </a:r>
            <a:r>
              <a:rPr dirty="0"/>
              <a:t> </a:t>
            </a:r>
            <a:r>
              <a:rPr dirty="0" smtClean="0"/>
              <a:t>ОВ</a:t>
            </a:r>
            <a:r>
              <a:rPr lang="ru-RU" dirty="0" smtClean="0"/>
              <a:t>П</a:t>
            </a:r>
            <a:r>
              <a:rPr dirty="0" smtClean="0"/>
              <a:t> </a:t>
            </a:r>
            <a:endParaRPr dirty="0"/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rPr dirty="0"/>
              <a:t>и </a:t>
            </a:r>
            <a:r>
              <a:rPr dirty="0" err="1"/>
              <a:t>истощает</a:t>
            </a:r>
            <a:r>
              <a:rPr dirty="0"/>
              <a:t> </a:t>
            </a:r>
            <a:r>
              <a:rPr dirty="0" err="1"/>
              <a:t>свои</a:t>
            </a:r>
            <a:r>
              <a:rPr dirty="0"/>
              <a:t> </a:t>
            </a:r>
            <a:r>
              <a:rPr dirty="0" err="1"/>
              <a:t>ресурсы</a:t>
            </a:r>
            <a:endParaRPr dirty="0"/>
          </a:p>
        </p:txBody>
      </p:sp>
      <p:sp>
        <p:nvSpPr>
          <p:cNvPr id="658" name="Shape 658"/>
          <p:cNvSpPr/>
          <p:nvPr/>
        </p:nvSpPr>
        <p:spPr>
          <a:xfrm>
            <a:off x="4194319" y="6236911"/>
            <a:ext cx="1088982" cy="54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</a:defRPr>
            </a:pPr>
            <a:r>
              <a:t>зеленый </a:t>
            </a:r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t>чай</a:t>
            </a:r>
          </a:p>
        </p:txBody>
      </p:sp>
      <p:sp>
        <p:nvSpPr>
          <p:cNvPr id="659" name="Shape 659"/>
          <p:cNvSpPr/>
          <p:nvPr/>
        </p:nvSpPr>
        <p:spPr>
          <a:xfrm>
            <a:off x="6503179" y="6236911"/>
            <a:ext cx="1358559" cy="54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</a:defRPr>
            </a:pPr>
            <a:r>
              <a:t>бутилиро-</a:t>
            </a:r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t>ванная вода</a:t>
            </a:r>
          </a:p>
        </p:txBody>
      </p:sp>
      <p:sp>
        <p:nvSpPr>
          <p:cNvPr id="660" name="Shape 660"/>
          <p:cNvSpPr/>
          <p:nvPr/>
        </p:nvSpPr>
        <p:spPr>
          <a:xfrm>
            <a:off x="7986538" y="6236911"/>
            <a:ext cx="1503220" cy="313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 b="1">
                <a:solidFill>
                  <a:srgbClr val="535353"/>
                </a:solidFill>
              </a:defRPr>
            </a:lvl1pPr>
          </a:lstStyle>
          <a:p>
            <a:r>
              <a:t>вода из крана</a:t>
            </a:r>
          </a:p>
        </p:txBody>
      </p:sp>
      <p:sp>
        <p:nvSpPr>
          <p:cNvPr id="661" name="Shape 661"/>
          <p:cNvSpPr/>
          <p:nvPr/>
        </p:nvSpPr>
        <p:spPr>
          <a:xfrm>
            <a:off x="10335982" y="6236911"/>
            <a:ext cx="1602141" cy="54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r">
              <a:defRPr sz="1600" b="1">
                <a:solidFill>
                  <a:srgbClr val="535353"/>
                </a:solidFill>
              </a:defRPr>
            </a:pPr>
            <a:r>
              <a:t>газированные</a:t>
            </a:r>
          </a:p>
          <a:p>
            <a:pPr algn="r">
              <a:defRPr sz="1600" b="1">
                <a:solidFill>
                  <a:srgbClr val="535353"/>
                </a:solidFill>
              </a:defRPr>
            </a:pPr>
            <a:r>
              <a:t>напитки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image1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8" name="Group 668"/>
          <p:cNvGrpSpPr/>
          <p:nvPr/>
        </p:nvGrpSpPr>
        <p:grpSpPr>
          <a:xfrm>
            <a:off x="4811321" y="-495990"/>
            <a:ext cx="9046359" cy="8307181"/>
            <a:chOff x="0" y="0"/>
            <a:chExt cx="9046358" cy="8307179"/>
          </a:xfrm>
        </p:grpSpPr>
        <p:pic>
          <p:nvPicPr>
            <p:cNvPr id="666" name="image3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1978890"/>
              <a:ext cx="9046359" cy="5088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7" name="image4-small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rcRect r="2462" b="8169"/>
            <a:stretch>
              <a:fillRect/>
            </a:stretch>
          </p:blipFill>
          <p:spPr>
            <a:xfrm>
              <a:off x="-1" y="0"/>
              <a:ext cx="8823565" cy="83071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9" name="Shape 669"/>
          <p:cNvSpPr/>
          <p:nvPr/>
        </p:nvSpPr>
        <p:spPr>
          <a:xfrm>
            <a:off x="538050" y="846819"/>
            <a:ext cx="5132891" cy="1676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ВСЕ, ЧТО НУЖНО </a:t>
            </a:r>
            <a:endParaRPr cap="all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t>ДЛЯ ОПТИМАЛЬНОЙ </a:t>
            </a:r>
            <a:endParaRPr cap="all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t>ГИДРАТАЦИИ</a:t>
            </a:r>
          </a:p>
        </p:txBody>
      </p:sp>
      <p:sp>
        <p:nvSpPr>
          <p:cNvPr id="670" name="Shape 670"/>
          <p:cNvSpPr/>
          <p:nvPr/>
        </p:nvSpPr>
        <p:spPr>
          <a:xfrm>
            <a:off x="533195" y="2770052"/>
            <a:ext cx="5649473" cy="669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20000"/>
              </a:lnSpc>
              <a:defRPr b="1" cap="all">
                <a:solidFill>
                  <a:srgbClr val="FFFFFF"/>
                </a:solidFill>
              </a:defRPr>
            </a:pPr>
            <a:r>
              <a:t>Coral Club представляет набор </a:t>
            </a:r>
          </a:p>
          <a:p>
            <a:pPr>
              <a:lnSpc>
                <a:spcPct val="120000"/>
              </a:lnSpc>
              <a:defRPr b="1" cap="all">
                <a:solidFill>
                  <a:srgbClr val="FFFFFF"/>
                </a:solidFill>
              </a:defRPr>
            </a:pPr>
            <a:r>
              <a:t>для оптимальной гидратации организма.</a:t>
            </a:r>
          </a:p>
        </p:txBody>
      </p:sp>
      <p:sp>
        <p:nvSpPr>
          <p:cNvPr id="671" name="Shape 671"/>
          <p:cNvSpPr/>
          <p:nvPr/>
        </p:nvSpPr>
        <p:spPr>
          <a:xfrm>
            <a:off x="1092373" y="3974291"/>
            <a:ext cx="4844909" cy="232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 cap="all">
                <a:solidFill>
                  <a:srgbClr val="29EBFD"/>
                </a:solidFill>
              </a:defRPr>
            </a:pPr>
            <a:r>
              <a:t>Три продукта — три действия: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обогащение необходимыми минералами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антиоксидантная защита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регуляция внутриклеточного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водно-солевого баланса</a:t>
            </a:r>
          </a:p>
        </p:txBody>
      </p:sp>
      <p:pic>
        <p:nvPicPr>
          <p:cNvPr id="672" name="image8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42549" y="4633709"/>
            <a:ext cx="187779" cy="272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image8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42549" y="5175674"/>
            <a:ext cx="187779" cy="272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4" name="image8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42549" y="5727162"/>
            <a:ext cx="187779" cy="272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/>
          <p:nvPr/>
        </p:nvSpPr>
        <p:spPr>
          <a:xfrm>
            <a:off x="7687774" y="-10479"/>
            <a:ext cx="5378465" cy="7336157"/>
          </a:xfrm>
          <a:prstGeom prst="rect">
            <a:avLst/>
          </a:prstGeom>
          <a:solidFill>
            <a:srgbClr val="91BFD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538051" y="846820"/>
            <a:ext cx="6950826" cy="101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200" b="1" cap="all">
                <a:solidFill>
                  <a:srgbClr val="0C4777"/>
                </a:solidFill>
              </a:defRPr>
            </a:pPr>
            <a:r>
              <a:t>КОРАЛ-МАЙН — ОБОГАЩЕНИЕ </a:t>
            </a:r>
          </a:p>
          <a:p>
            <a:pPr>
              <a:defRPr sz="3200" b="1" cap="all">
                <a:solidFill>
                  <a:srgbClr val="0C4777"/>
                </a:solidFill>
              </a:defRPr>
            </a:pPr>
            <a:r>
              <a:t>НЕОБХОДИМЫМИ МИНЕРАЛАМИ </a:t>
            </a:r>
          </a:p>
        </p:txBody>
      </p:sp>
      <p:sp>
        <p:nvSpPr>
          <p:cNvPr id="680" name="Shape 680"/>
          <p:cNvSpPr/>
          <p:nvPr/>
        </p:nvSpPr>
        <p:spPr>
          <a:xfrm>
            <a:off x="998608" y="2275301"/>
            <a:ext cx="5502579" cy="355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t>источник полезных минеральных солей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из реликтовых глубоководных кораллов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Японского моря, расположенных вблизи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Окинавы — острова долгожителей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поддерживает оптимальный уровень pH воды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регулирует минеральный баланс в организме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нормализует деятельность жизненно важных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систем и органов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улучшает вкусовые качества воды</a:t>
            </a:r>
          </a:p>
        </p:txBody>
      </p:sp>
      <p:pic>
        <p:nvPicPr>
          <p:cNvPr id="681" name="image3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02873" y="639745"/>
            <a:ext cx="5748268" cy="5748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image3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0227" y="2336762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3" name="image3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0227" y="3703380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4" name="image3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0227" y="4247174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5" name="image3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0227" y="4790969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6" name="image3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0227" y="5613860"/>
            <a:ext cx="218482" cy="319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/>
          <p:nvPr/>
        </p:nvSpPr>
        <p:spPr>
          <a:xfrm>
            <a:off x="7687774" y="-10479"/>
            <a:ext cx="5378465" cy="7336157"/>
          </a:xfrm>
          <a:prstGeom prst="rect">
            <a:avLst/>
          </a:prstGeom>
          <a:solidFill>
            <a:srgbClr val="91BFD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89" name="Shape 689"/>
          <p:cNvSpPr/>
          <p:nvPr/>
        </p:nvSpPr>
        <p:spPr>
          <a:xfrm>
            <a:off x="538050" y="846819"/>
            <a:ext cx="7039379" cy="1676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0C4777"/>
                </a:solidFill>
              </a:defRPr>
            </a:pPr>
            <a:r>
              <a:t>ПЕНТОКАН — РЕГУЛЯЦИЯ </a:t>
            </a:r>
          </a:p>
          <a:p>
            <a:pPr>
              <a:defRPr sz="3600" b="1" cap="all">
                <a:solidFill>
                  <a:srgbClr val="0C4777"/>
                </a:solidFill>
              </a:defRPr>
            </a:pPr>
            <a:r>
              <a:t>ВНУТРИКЛЕТОЧНОГО </a:t>
            </a:r>
          </a:p>
          <a:p>
            <a:pPr>
              <a:defRPr sz="3600" b="1" cap="all">
                <a:solidFill>
                  <a:srgbClr val="0C4777"/>
                </a:solidFill>
              </a:defRPr>
            </a:pPr>
            <a:r>
              <a:t>ВОДНО-СОЛЕВОГО БАЛАНСА </a:t>
            </a:r>
          </a:p>
        </p:txBody>
      </p:sp>
      <p:sp>
        <p:nvSpPr>
          <p:cNvPr id="690" name="Shape 690"/>
          <p:cNvSpPr/>
          <p:nvPr/>
        </p:nvSpPr>
        <p:spPr>
          <a:xfrm>
            <a:off x="998606" y="2898105"/>
            <a:ext cx="5526690" cy="2484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t>источник важного электролита — калия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в активной форме. Высокая активность калия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определяется его уникальным сочетанием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с витамином С и рибозой в формуле продукта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восстанавливает энергетические ресурсы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организма 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нормализует кислотно-щелочной баланс</a:t>
            </a:r>
          </a:p>
        </p:txBody>
      </p:sp>
      <p:pic>
        <p:nvPicPr>
          <p:cNvPr id="691" name="image3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0227" y="2930986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2" name="image3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0227" y="4289492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3" name="image3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0227" y="5119296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4" name="image33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525367" y="-62687"/>
            <a:ext cx="5627078" cy="731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/>
          <p:nvPr/>
        </p:nvSpPr>
        <p:spPr>
          <a:xfrm>
            <a:off x="7687774" y="-10479"/>
            <a:ext cx="5378465" cy="7336157"/>
          </a:xfrm>
          <a:prstGeom prst="rect">
            <a:avLst/>
          </a:prstGeom>
          <a:solidFill>
            <a:srgbClr val="91BFD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97" name="Shape 697"/>
          <p:cNvSpPr/>
          <p:nvPr/>
        </p:nvSpPr>
        <p:spPr>
          <a:xfrm>
            <a:off x="538051" y="846820"/>
            <a:ext cx="4623452" cy="1143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0C4777"/>
                </a:solidFill>
              </a:defRPr>
            </a:pPr>
            <a:r>
              <a:t>H-500 — мощный </a:t>
            </a:r>
          </a:p>
          <a:p>
            <a:pPr>
              <a:defRPr sz="3600" b="1" cap="all">
                <a:solidFill>
                  <a:srgbClr val="0C4777"/>
                </a:solidFill>
              </a:defRPr>
            </a:pPr>
            <a:r>
              <a:t>антиоксидант </a:t>
            </a:r>
          </a:p>
        </p:txBody>
      </p:sp>
      <p:sp>
        <p:nvSpPr>
          <p:cNvPr id="698" name="Shape 698"/>
          <p:cNvSpPr/>
          <p:nvPr/>
        </p:nvSpPr>
        <p:spPr>
          <a:xfrm>
            <a:off x="998608" y="2326605"/>
            <a:ext cx="6109909" cy="3284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t>эффективный антиоксидант, действие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которого основано на мощных восстановительных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свойствах водорода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препятствует разрушительным окислительным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процессам в организме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поддерживает высокую работоспособность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и выносливость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оказывает влияние на ОВП в сторону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его уменьшения</a:t>
            </a:r>
          </a:p>
        </p:txBody>
      </p:sp>
      <p:pic>
        <p:nvPicPr>
          <p:cNvPr id="699" name="image3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0227" y="2369011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0" name="image3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0227" y="3468670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1" name="image3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0227" y="4298474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2" name="image3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0227" y="5109231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image34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14014" y="1188329"/>
            <a:ext cx="2725986" cy="4803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image35.png"/>
          <p:cNvPicPr>
            <a:picLocks noChangeAspect="1"/>
          </p:cNvPicPr>
          <p:nvPr/>
        </p:nvPicPr>
        <p:blipFill>
          <a:blip r:embed="rId2" cstate="print">
            <a:alphaModFix amt="26276"/>
            <a:extLst/>
          </a:blip>
          <a:stretch>
            <a:fillRect/>
          </a:stretch>
        </p:blipFill>
        <p:spPr>
          <a:xfrm>
            <a:off x="2604086" y="-480040"/>
            <a:ext cx="2167112" cy="3164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6" name="image35.png"/>
          <p:cNvPicPr>
            <a:picLocks noChangeAspect="1"/>
          </p:cNvPicPr>
          <p:nvPr/>
        </p:nvPicPr>
        <p:blipFill>
          <a:blip r:embed="rId3" cstate="print">
            <a:alphaModFix amt="26276"/>
            <a:extLst/>
          </a:blip>
          <a:stretch>
            <a:fillRect/>
          </a:stretch>
        </p:blipFill>
        <p:spPr>
          <a:xfrm>
            <a:off x="9307948" y="4734502"/>
            <a:ext cx="1628958" cy="2378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07" name="image35.png"/>
          <p:cNvPicPr>
            <a:picLocks noChangeAspect="1"/>
          </p:cNvPicPr>
          <p:nvPr/>
        </p:nvPicPr>
        <p:blipFill>
          <a:blip r:embed="rId2" cstate="print">
            <a:alphaModFix amt="26276"/>
            <a:extLst/>
          </a:blip>
          <a:stretch>
            <a:fillRect/>
          </a:stretch>
        </p:blipFill>
        <p:spPr>
          <a:xfrm>
            <a:off x="4325904" y="479593"/>
            <a:ext cx="4352993" cy="6356014"/>
          </a:xfrm>
          <a:prstGeom prst="rect">
            <a:avLst/>
          </a:prstGeom>
          <a:ln w="12700">
            <a:miter lim="400000"/>
          </a:ln>
        </p:spPr>
      </p:pic>
      <p:sp>
        <p:nvSpPr>
          <p:cNvPr id="708" name="Shape 708"/>
          <p:cNvSpPr/>
          <p:nvPr/>
        </p:nvSpPr>
        <p:spPr>
          <a:xfrm>
            <a:off x="3281036" y="1045248"/>
            <a:ext cx="6442726" cy="1084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HydraMax</a:t>
            </a:r>
          </a:p>
          <a:p>
            <a:pPr algn="ctr">
              <a:defRPr sz="2400" cap="all">
                <a:solidFill>
                  <a:srgbClr val="FFFFFF"/>
                </a:solidFill>
              </a:defRPr>
            </a:pPr>
            <a:r>
              <a:t>набор для оптимальной гидратации</a:t>
            </a:r>
          </a:p>
        </p:txBody>
      </p:sp>
      <p:sp>
        <p:nvSpPr>
          <p:cNvPr id="709" name="Shape 709"/>
          <p:cNvSpPr/>
          <p:nvPr/>
        </p:nvSpPr>
        <p:spPr>
          <a:xfrm>
            <a:off x="1447153" y="4521610"/>
            <a:ext cx="2870442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высокая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работоспособность</a:t>
            </a:r>
          </a:p>
        </p:txBody>
      </p:sp>
      <p:sp>
        <p:nvSpPr>
          <p:cNvPr id="710" name="Shape 710"/>
          <p:cNvSpPr/>
          <p:nvPr/>
        </p:nvSpPr>
        <p:spPr>
          <a:xfrm>
            <a:off x="5409967" y="4521610"/>
            <a:ext cx="2184865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нормальный 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обмен веществ</a:t>
            </a:r>
          </a:p>
        </p:txBody>
      </p:sp>
      <p:sp>
        <p:nvSpPr>
          <p:cNvPr id="711" name="Shape 711"/>
          <p:cNvSpPr/>
          <p:nvPr/>
        </p:nvSpPr>
        <p:spPr>
          <a:xfrm>
            <a:off x="8744408" y="4521610"/>
            <a:ext cx="2756031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защита от раннего 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старения</a:t>
            </a:r>
          </a:p>
        </p:txBody>
      </p:sp>
      <p:pic>
        <p:nvPicPr>
          <p:cNvPr id="712" name="image36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574045" y="3238499"/>
            <a:ext cx="616657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3" name="image37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994767" y="3238500"/>
            <a:ext cx="1015265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4" name="image38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9318580" y="3011384"/>
            <a:ext cx="1443662" cy="1470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image5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855" y="0"/>
            <a:ext cx="12999092" cy="7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image6.png"/>
          <p:cNvPicPr>
            <a:picLocks noChangeAspect="1"/>
          </p:cNvPicPr>
          <p:nvPr/>
        </p:nvPicPr>
        <p:blipFill>
          <a:blip r:embed="rId4" cstate="print">
            <a:extLst/>
          </a:blip>
          <a:srcRect l="39574" t="28944" r="4431" b="13268"/>
          <a:stretch>
            <a:fillRect/>
          </a:stretch>
        </p:blipFill>
        <p:spPr>
          <a:xfrm>
            <a:off x="4684555" y="2483217"/>
            <a:ext cx="7281741" cy="4227117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Shape 498"/>
          <p:cNvSpPr/>
          <p:nvPr/>
        </p:nvSpPr>
        <p:spPr>
          <a:xfrm>
            <a:off x="5268900" y="1014306"/>
            <a:ext cx="7054410" cy="1217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2400" cap="all">
                <a:solidFill>
                  <a:srgbClr val="FFFFFF"/>
                </a:solidFill>
              </a:defRPr>
            </a:pPr>
            <a:r>
              <a:t>ОРГАНИЗМ — ЭТО 100 ТРЛН КЛЕТОК,</a:t>
            </a:r>
          </a:p>
          <a:p>
            <a:pPr>
              <a:lnSpc>
                <a:spcPct val="110000"/>
              </a:lnSpc>
              <a:defRPr sz="2400" cap="all">
                <a:solidFill>
                  <a:srgbClr val="FFFFFF"/>
                </a:solidFill>
              </a:defRPr>
            </a:pPr>
            <a:r>
              <a:t>В каждой из которых содержится вода</a:t>
            </a:r>
          </a:p>
        </p:txBody>
      </p:sp>
      <p:sp>
        <p:nvSpPr>
          <p:cNvPr id="499" name="Shape 499"/>
          <p:cNvSpPr/>
          <p:nvPr/>
        </p:nvSpPr>
        <p:spPr>
          <a:xfrm>
            <a:off x="6057396" y="2734680"/>
            <a:ext cx="1832367" cy="60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3600" b="1" cap="all">
                <a:solidFill>
                  <a:srgbClr val="0E69A2"/>
                </a:solidFill>
              </a:defRPr>
            </a:pPr>
            <a:r>
              <a:t>80%</a:t>
            </a:r>
            <a:r>
              <a:rPr sz="1800"/>
              <a:t> </a:t>
            </a:r>
            <a:r>
              <a:rPr sz="1800" cap="none"/>
              <a:t>лёгкие</a:t>
            </a:r>
          </a:p>
        </p:txBody>
      </p:sp>
      <p:sp>
        <p:nvSpPr>
          <p:cNvPr id="500" name="Shape 500"/>
          <p:cNvSpPr/>
          <p:nvPr/>
        </p:nvSpPr>
        <p:spPr>
          <a:xfrm>
            <a:off x="9626096" y="2734680"/>
            <a:ext cx="1594279" cy="60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3600" b="1" cap="all">
                <a:solidFill>
                  <a:srgbClr val="0E69A2"/>
                </a:solidFill>
              </a:defRPr>
            </a:pPr>
            <a:r>
              <a:rPr dirty="0"/>
              <a:t>75%</a:t>
            </a:r>
            <a:r>
              <a:rPr sz="1800" dirty="0"/>
              <a:t> </a:t>
            </a:r>
            <a:r>
              <a:rPr sz="1800" cap="none" dirty="0" err="1"/>
              <a:t>мозг</a:t>
            </a:r>
            <a:endParaRPr sz="1800" cap="none" dirty="0"/>
          </a:p>
        </p:txBody>
      </p:sp>
      <p:sp>
        <p:nvSpPr>
          <p:cNvPr id="501" name="Shape 501"/>
          <p:cNvSpPr/>
          <p:nvPr/>
        </p:nvSpPr>
        <p:spPr>
          <a:xfrm>
            <a:off x="6057396" y="3852281"/>
            <a:ext cx="1757469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3600" b="1" cap="all">
                <a:solidFill>
                  <a:srgbClr val="0E69A2"/>
                </a:solidFill>
              </a:defRPr>
            </a:pPr>
            <a:r>
              <a:rPr dirty="0"/>
              <a:t>83%</a:t>
            </a:r>
            <a:r>
              <a:rPr sz="1800" dirty="0"/>
              <a:t> </a:t>
            </a:r>
            <a:r>
              <a:rPr sz="1800" cap="none" dirty="0" err="1"/>
              <a:t>кровь</a:t>
            </a:r>
            <a:endParaRPr sz="1800" cap="none" dirty="0"/>
          </a:p>
        </p:txBody>
      </p:sp>
      <p:sp>
        <p:nvSpPr>
          <p:cNvPr id="502" name="Shape 502"/>
          <p:cNvSpPr/>
          <p:nvPr/>
        </p:nvSpPr>
        <p:spPr>
          <a:xfrm>
            <a:off x="9626096" y="3852281"/>
            <a:ext cx="1973344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3600" b="1" cap="all">
                <a:solidFill>
                  <a:srgbClr val="0E69A2"/>
                </a:solidFill>
              </a:defRPr>
            </a:pPr>
            <a:r>
              <a:t>75%</a:t>
            </a:r>
            <a:r>
              <a:rPr sz="1800"/>
              <a:t> </a:t>
            </a:r>
            <a:r>
              <a:rPr sz="1800" cap="none"/>
              <a:t>мышцы</a:t>
            </a:r>
          </a:p>
        </p:txBody>
      </p:sp>
      <p:sp>
        <p:nvSpPr>
          <p:cNvPr id="503" name="Shape 503"/>
          <p:cNvSpPr/>
          <p:nvPr/>
        </p:nvSpPr>
        <p:spPr>
          <a:xfrm>
            <a:off x="6057396" y="4969881"/>
            <a:ext cx="1622742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3600" b="1" cap="all">
                <a:solidFill>
                  <a:srgbClr val="0E69A2"/>
                </a:solidFill>
              </a:defRPr>
            </a:pPr>
            <a:r>
              <a:t>72%</a:t>
            </a:r>
            <a:r>
              <a:rPr sz="1800"/>
              <a:t> </a:t>
            </a:r>
            <a:r>
              <a:rPr sz="1800" cap="none"/>
              <a:t>кожа</a:t>
            </a:r>
          </a:p>
        </p:txBody>
      </p:sp>
      <p:sp>
        <p:nvSpPr>
          <p:cNvPr id="504" name="Shape 504"/>
          <p:cNvSpPr/>
          <p:nvPr/>
        </p:nvSpPr>
        <p:spPr>
          <a:xfrm>
            <a:off x="9626096" y="4969881"/>
            <a:ext cx="2033285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3600" b="1" cap="all">
                <a:solidFill>
                  <a:srgbClr val="0E69A2"/>
                </a:solidFill>
              </a:defRPr>
            </a:pPr>
            <a:r>
              <a:t>22%</a:t>
            </a:r>
            <a:r>
              <a:rPr sz="1800"/>
              <a:t> </a:t>
            </a:r>
            <a:r>
              <a:rPr sz="1800" cap="none"/>
              <a:t>суставы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image39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Shape 717"/>
          <p:cNvSpPr/>
          <p:nvPr/>
        </p:nvSpPr>
        <p:spPr>
          <a:xfrm>
            <a:off x="-35560" y="1257172"/>
            <a:ext cx="13075920" cy="4951192"/>
          </a:xfrm>
          <a:prstGeom prst="rect">
            <a:avLst/>
          </a:prstGeom>
          <a:solidFill>
            <a:srgbClr val="228EC6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E85044"/>
                </a:solidFill>
              </a:defRPr>
            </a:pPr>
            <a:endParaRPr/>
          </a:p>
        </p:txBody>
      </p:sp>
      <p:sp>
        <p:nvSpPr>
          <p:cNvPr id="718" name="Shape 718"/>
          <p:cNvSpPr/>
          <p:nvPr/>
        </p:nvSpPr>
        <p:spPr>
          <a:xfrm>
            <a:off x="5264579" y="4381910"/>
            <a:ext cx="2475638" cy="132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30000"/>
              </a:lnSpc>
              <a:defRPr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Удобство</a:t>
            </a:r>
            <a:r>
              <a:rPr b="1">
                <a:latin typeface="+mn-lt"/>
                <a:ea typeface="+mn-ea"/>
                <a:cs typeface="+mn-cs"/>
                <a:sym typeface="Arial"/>
              </a:rPr>
              <a:t>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Удобная форма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и четкая последова-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тельность приема</a:t>
            </a:r>
          </a:p>
        </p:txBody>
      </p:sp>
      <p:sp>
        <p:nvSpPr>
          <p:cNvPr id="719" name="Shape 719"/>
          <p:cNvSpPr/>
          <p:nvPr/>
        </p:nvSpPr>
        <p:spPr>
          <a:xfrm>
            <a:off x="9304018" y="4381910"/>
            <a:ext cx="1636806" cy="1313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30000"/>
              </a:lnSpc>
              <a:defRPr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Цена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Набор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по выгодной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цене</a:t>
            </a:r>
          </a:p>
        </p:txBody>
      </p:sp>
      <p:sp>
        <p:nvSpPr>
          <p:cNvPr id="720" name="Shape 720"/>
          <p:cNvSpPr/>
          <p:nvPr/>
        </p:nvSpPr>
        <p:spPr>
          <a:xfrm>
            <a:off x="2799313" y="1643745"/>
            <a:ext cx="7406165" cy="739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Наборы </a:t>
            </a:r>
            <a:r>
              <a:rPr b="1">
                <a:latin typeface="+mn-lt"/>
                <a:ea typeface="+mn-ea"/>
                <a:cs typeface="+mn-cs"/>
                <a:sym typeface="Arial"/>
              </a:rPr>
              <a:t>от Coral Club это</a:t>
            </a:r>
          </a:p>
        </p:txBody>
      </p:sp>
      <p:sp>
        <p:nvSpPr>
          <p:cNvPr id="721" name="Shape 721"/>
          <p:cNvSpPr/>
          <p:nvPr/>
        </p:nvSpPr>
        <p:spPr>
          <a:xfrm>
            <a:off x="2050518" y="4392071"/>
            <a:ext cx="1663706" cy="1313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30000"/>
              </a:lnSpc>
              <a:defRPr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Синергия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к</a:t>
            </a:r>
            <a:r>
              <a:rPr cap="none"/>
              <a:t>омплексное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действие</a:t>
            </a:r>
            <a:endParaRPr cap="all"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компонентов</a:t>
            </a:r>
            <a:r>
              <a:rPr cap="all"/>
              <a:t> </a:t>
            </a:r>
          </a:p>
        </p:txBody>
      </p:sp>
      <p:pic>
        <p:nvPicPr>
          <p:cNvPr id="722" name="image40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408031" y="3096523"/>
            <a:ext cx="1428789" cy="1360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3" name="image41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248222" y="3116203"/>
            <a:ext cx="1324133" cy="1233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4" name="image42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738107" y="3106302"/>
            <a:ext cx="1337783" cy="1264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727" name="Shape 727"/>
          <p:cNvSpPr/>
          <p:nvPr/>
        </p:nvSpPr>
        <p:spPr>
          <a:xfrm>
            <a:off x="538050" y="1370061"/>
            <a:ext cx="2289455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t>HydraMax</a:t>
            </a:r>
          </a:p>
        </p:txBody>
      </p:sp>
      <p:sp>
        <p:nvSpPr>
          <p:cNvPr id="728" name="Shape 728"/>
          <p:cNvSpPr/>
          <p:nvPr/>
        </p:nvSpPr>
        <p:spPr>
          <a:xfrm>
            <a:off x="561793" y="3031349"/>
            <a:ext cx="2574201" cy="1950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rPr dirty="0"/>
              <a:t>БОНУСНЫХ БАЛЛОВ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/>
              <a:t>КЛУБНАЯ ЦЕНА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/>
              <a:t>РОЗНИЧНАЯ ЦЕНА</a:t>
            </a:r>
          </a:p>
        </p:txBody>
      </p:sp>
      <p:sp>
        <p:nvSpPr>
          <p:cNvPr id="729" name="Shape 729"/>
          <p:cNvSpPr/>
          <p:nvPr/>
        </p:nvSpPr>
        <p:spPr>
          <a:xfrm>
            <a:off x="3873746" y="2945277"/>
            <a:ext cx="499672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52</a:t>
            </a:r>
          </a:p>
        </p:txBody>
      </p:sp>
      <p:sp>
        <p:nvSpPr>
          <p:cNvPr id="730" name="Shape 730"/>
          <p:cNvSpPr/>
          <p:nvPr/>
        </p:nvSpPr>
        <p:spPr>
          <a:xfrm>
            <a:off x="3781566" y="4560303"/>
            <a:ext cx="1651775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107,50 </a:t>
            </a:r>
            <a:r>
              <a:rPr sz="1800"/>
              <a:t>у.е.</a:t>
            </a:r>
          </a:p>
        </p:txBody>
      </p:sp>
      <p:sp>
        <p:nvSpPr>
          <p:cNvPr id="731" name="Shape 731"/>
          <p:cNvSpPr/>
          <p:nvPr/>
        </p:nvSpPr>
        <p:spPr>
          <a:xfrm>
            <a:off x="3781566" y="3752791"/>
            <a:ext cx="924390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86</a:t>
            </a:r>
            <a:r>
              <a:rPr sz="1800"/>
              <a:t> у.е.</a:t>
            </a:r>
          </a:p>
        </p:txBody>
      </p:sp>
      <p:sp>
        <p:nvSpPr>
          <p:cNvPr id="732" name="Shape 732"/>
          <p:cNvSpPr/>
          <p:nvPr/>
        </p:nvSpPr>
        <p:spPr>
          <a:xfrm>
            <a:off x="3817403" y="2906521"/>
            <a:ext cx="571507" cy="571507"/>
          </a:xfrm>
          <a:prstGeom prst="ellipse">
            <a:avLst/>
          </a:prstGeom>
          <a:ln w="1905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grpSp>
        <p:nvGrpSpPr>
          <p:cNvPr id="735" name="Group 735"/>
          <p:cNvGrpSpPr/>
          <p:nvPr/>
        </p:nvGrpSpPr>
        <p:grpSpPr>
          <a:xfrm>
            <a:off x="4811321" y="-495990"/>
            <a:ext cx="9046359" cy="8307181"/>
            <a:chOff x="0" y="0"/>
            <a:chExt cx="9046358" cy="8307179"/>
          </a:xfrm>
        </p:grpSpPr>
        <p:pic>
          <p:nvPicPr>
            <p:cNvPr id="733" name="image3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1978890"/>
              <a:ext cx="9046359" cy="5088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4" name="image4-small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r="2462" b="8169"/>
            <a:stretch>
              <a:fillRect/>
            </a:stretch>
          </p:blipFill>
          <p:spPr>
            <a:xfrm>
              <a:off x="-1" y="0"/>
              <a:ext cx="8823565" cy="83071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image10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Shape 738"/>
          <p:cNvSpPr/>
          <p:nvPr/>
        </p:nvSpPr>
        <p:spPr>
          <a:xfrm>
            <a:off x="2549730" y="3760835"/>
            <a:ext cx="1919878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40000"/>
              </a:lnSpc>
              <a:defRPr b="1" cap="all">
                <a:solidFill>
                  <a:srgbClr val="FFFFFF"/>
                </a:solidFill>
              </a:defRPr>
            </a:lvl1pPr>
          </a:lstStyle>
          <a:p>
            <a:r>
              <a:t>Начни с воды</a:t>
            </a:r>
          </a:p>
        </p:txBody>
      </p:sp>
      <p:pic>
        <p:nvPicPr>
          <p:cNvPr id="739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599536" y="4639990"/>
            <a:ext cx="3323600" cy="584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40" name="image43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596962" y="3064984"/>
            <a:ext cx="400391" cy="5846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image7.png"/>
          <p:cNvPicPr>
            <a:picLocks noChangeAspect="1"/>
          </p:cNvPicPr>
          <p:nvPr/>
        </p:nvPicPr>
        <p:blipFill>
          <a:blip r:embed="rId3" cstate="print">
            <a:extLst/>
          </a:blip>
          <a:srcRect l="3630" t="2776" b="1961"/>
          <a:stretch>
            <a:fillRect/>
          </a:stretch>
        </p:blipFill>
        <p:spPr>
          <a:xfrm>
            <a:off x="-204538" y="-17731"/>
            <a:ext cx="13209338" cy="7344963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Shape 510"/>
          <p:cNvSpPr/>
          <p:nvPr/>
        </p:nvSpPr>
        <p:spPr>
          <a:xfrm>
            <a:off x="538052" y="846819"/>
            <a:ext cx="8029681" cy="1676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0E69A2"/>
                </a:solidFill>
              </a:defRPr>
            </a:pPr>
            <a:r>
              <a:t>ДВИЖЕНИЕ ВОДЫ В ОРГАНИЗМЕ </a:t>
            </a:r>
          </a:p>
          <a:p>
            <a:pPr>
              <a:defRPr sz="3600" b="1" cap="all">
                <a:solidFill>
                  <a:srgbClr val="0E69A2"/>
                </a:solidFill>
              </a:defRPr>
            </a:pPr>
            <a:r>
              <a:t>НЕ ПРЕКРАЩАЕТСЯ </a:t>
            </a:r>
          </a:p>
          <a:p>
            <a:pPr>
              <a:defRPr sz="3600" b="1" cap="all">
                <a:solidFill>
                  <a:srgbClr val="0E69A2"/>
                </a:solidFill>
              </a:defRPr>
            </a:pPr>
            <a:r>
              <a:t>НИ НА МИНУТУ</a:t>
            </a:r>
          </a:p>
        </p:txBody>
      </p:sp>
      <p:sp>
        <p:nvSpPr>
          <p:cNvPr id="511" name="Shape 511"/>
          <p:cNvSpPr/>
          <p:nvPr/>
        </p:nvSpPr>
        <p:spPr>
          <a:xfrm>
            <a:off x="538051" y="3839581"/>
            <a:ext cx="5472107" cy="1539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 cap="all">
                <a:solidFill>
                  <a:srgbClr val="0E69A2"/>
                </a:solidFill>
              </a:defRPr>
            </a:pPr>
            <a:r>
              <a:t>лимфа, кровь, слюна, желудочный сок, </a:t>
            </a:r>
          </a:p>
          <a:p>
            <a:pPr>
              <a:lnSpc>
                <a:spcPct val="150000"/>
              </a:lnSpc>
              <a:defRPr b="1" cap="all">
                <a:solidFill>
                  <a:srgbClr val="0E69A2"/>
                </a:solidFill>
              </a:defRPr>
            </a:pPr>
            <a:r>
              <a:t>моча, пот, слезы – </a:t>
            </a:r>
          </a:p>
          <a:p>
            <a:pPr>
              <a:lnSpc>
                <a:spcPct val="150000"/>
              </a:lnSpc>
              <a:defRPr b="1" cap="all">
                <a:solidFill>
                  <a:srgbClr val="535353"/>
                </a:solidFill>
              </a:defRPr>
            </a:pPr>
            <a:r>
              <a:t>все эти жидкости главным </a:t>
            </a:r>
          </a:p>
          <a:p>
            <a:pPr>
              <a:lnSpc>
                <a:spcPct val="150000"/>
              </a:lnSpc>
              <a:defRPr b="1" cap="all">
                <a:solidFill>
                  <a:srgbClr val="535353"/>
                </a:solidFill>
              </a:defRPr>
            </a:pPr>
            <a:r>
              <a:t>образом состоят из воды.</a:t>
            </a:r>
          </a:p>
        </p:txBody>
      </p:sp>
      <p:pic>
        <p:nvPicPr>
          <p:cNvPr id="512" name="image8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93692" y="3399764"/>
            <a:ext cx="267547" cy="388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image9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Shape 517"/>
          <p:cNvSpPr/>
          <p:nvPr/>
        </p:nvSpPr>
        <p:spPr>
          <a:xfrm>
            <a:off x="4623137" y="846819"/>
            <a:ext cx="6802072" cy="1676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0E69A2"/>
                </a:solidFill>
              </a:defRPr>
            </a:pPr>
            <a:r>
              <a:t>ОРГАНИЗМ ЧЕЛОВЕКА — </a:t>
            </a:r>
          </a:p>
          <a:p>
            <a:pPr>
              <a:defRPr sz="3600" b="1" cap="all">
                <a:solidFill>
                  <a:srgbClr val="0E69A2"/>
                </a:solidFill>
              </a:defRPr>
            </a:pPr>
            <a:r>
              <a:t>СИМБИОЗ ВОДЫ </a:t>
            </a:r>
          </a:p>
          <a:p>
            <a:pPr>
              <a:defRPr sz="3600" b="1" cap="all">
                <a:solidFill>
                  <a:srgbClr val="0E69A2"/>
                </a:solidFill>
              </a:defRPr>
            </a:pPr>
            <a:r>
              <a:t>И ХИМИЧЕСКИХ ЭЛЕМЕНТОВ</a:t>
            </a:r>
          </a:p>
        </p:txBody>
      </p:sp>
      <p:sp>
        <p:nvSpPr>
          <p:cNvPr id="518" name="Shape 518"/>
          <p:cNvSpPr/>
          <p:nvPr/>
        </p:nvSpPr>
        <p:spPr>
          <a:xfrm>
            <a:off x="4647996" y="2805033"/>
            <a:ext cx="6014027" cy="2217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t>Тело человека состоит на ⅔ из воды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и на ⅓ из химических элементов:</a:t>
            </a:r>
          </a:p>
          <a:p>
            <a:pPr>
              <a:defRPr cap="all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 cap="all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Каждый из элементов необходим для нормальной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работы органов и систем.</a:t>
            </a:r>
          </a:p>
        </p:txBody>
      </p:sp>
      <p:sp>
        <p:nvSpPr>
          <p:cNvPr id="519" name="Shape 519"/>
          <p:cNvSpPr/>
          <p:nvPr/>
        </p:nvSpPr>
        <p:spPr>
          <a:xfrm>
            <a:off x="4647996" y="3542095"/>
            <a:ext cx="6661689" cy="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solidFill>
                  <a:srgbClr val="0E69A2"/>
                </a:solidFill>
              </a:defRPr>
            </a:pPr>
            <a:r>
              <a:t>K, Ca, P, Na, Mg, Mn, Zn, Cu, I, S, Fe, Si, Ag, B, Cl, O, H, C, N, Au, Cr</a:t>
            </a:r>
            <a:r>
              <a:rPr>
                <a:solidFill>
                  <a:srgbClr val="535353"/>
                </a:solidFill>
              </a:rPr>
              <a:t> </a:t>
            </a:r>
            <a:r>
              <a:rPr sz="1800">
                <a:solidFill>
                  <a:srgbClr val="535353"/>
                </a:solidFill>
              </a:rPr>
              <a:t>и др.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image10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Shape 524"/>
          <p:cNvSpPr/>
          <p:nvPr/>
        </p:nvSpPr>
        <p:spPr>
          <a:xfrm>
            <a:off x="576150" y="690083"/>
            <a:ext cx="6483729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 cap="all">
                <a:solidFill>
                  <a:srgbClr val="FFFFFF"/>
                </a:solidFill>
              </a:defRPr>
            </a:lvl1pPr>
          </a:lstStyle>
          <a:p>
            <a:r>
              <a:t>ВОДА — ИСТОЧНИК ЖИЗНИ</a:t>
            </a:r>
          </a:p>
        </p:txBody>
      </p:sp>
      <p:pic>
        <p:nvPicPr>
          <p:cNvPr id="525" name="image11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011144" y="1822973"/>
            <a:ext cx="641015" cy="965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image12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887150" y="3859669"/>
            <a:ext cx="889004" cy="821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13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970058" y="3851397"/>
            <a:ext cx="727617" cy="965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age14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887150" y="5594782"/>
            <a:ext cx="889004" cy="902895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Shape 529"/>
          <p:cNvSpPr/>
          <p:nvPr/>
        </p:nvSpPr>
        <p:spPr>
          <a:xfrm>
            <a:off x="2026982" y="1693964"/>
            <a:ext cx="3674226" cy="1380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cap="all">
                <a:solidFill>
                  <a:srgbClr val="FFFFFF"/>
                </a:solidFill>
              </a:defRPr>
            </a:pPr>
            <a:r>
              <a:t>ДОСТАВЛЯЕТ </a:t>
            </a:r>
          </a:p>
          <a:p>
            <a:pPr>
              <a:spcBef>
                <a:spcPts val="600"/>
              </a:spcBef>
              <a:defRPr b="1" cap="all">
                <a:solidFill>
                  <a:srgbClr val="FFFFFF"/>
                </a:solidFill>
              </a:defRPr>
            </a:pPr>
            <a:r>
              <a:t>ПИТАТЕЛЬНЫЕ ВЕЩЕСТВА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доставляет питательные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вещества к клеткам, поддерживая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работу всего организма</a:t>
            </a:r>
          </a:p>
        </p:txBody>
      </p:sp>
      <p:sp>
        <p:nvSpPr>
          <p:cNvPr id="530" name="Shape 530"/>
          <p:cNvSpPr/>
          <p:nvPr/>
        </p:nvSpPr>
        <p:spPr>
          <a:xfrm>
            <a:off x="2026982" y="3649741"/>
            <a:ext cx="3323487" cy="116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defRPr b="1">
                <a:solidFill>
                  <a:srgbClr val="FFFFFF"/>
                </a:solidFill>
              </a:defRPr>
            </a:pPr>
            <a:r>
              <a:t>ОЧИЩАЕТ ОТ ТОКСИНОВ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помогает выводить продукты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жизнедеятельности и токсины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из организма </a:t>
            </a:r>
          </a:p>
        </p:txBody>
      </p:sp>
      <p:sp>
        <p:nvSpPr>
          <p:cNvPr id="531" name="Shape 531"/>
          <p:cNvSpPr/>
          <p:nvPr/>
        </p:nvSpPr>
        <p:spPr>
          <a:xfrm>
            <a:off x="2026982" y="5378772"/>
            <a:ext cx="3804500" cy="881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</a:defRPr>
            </a:pPr>
            <a:r>
              <a:t>ПОМОГАЕТ КОНТРОЛИРОВАТЬ ВЕС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ускоряет метаболизм, в том числе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сжигание жира</a:t>
            </a:r>
          </a:p>
        </p:txBody>
      </p:sp>
      <p:sp>
        <p:nvSpPr>
          <p:cNvPr id="532" name="Shape 532"/>
          <p:cNvSpPr/>
          <p:nvPr/>
        </p:nvSpPr>
        <p:spPr>
          <a:xfrm>
            <a:off x="7982611" y="1693964"/>
            <a:ext cx="2964812" cy="1380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cap="all">
                <a:solidFill>
                  <a:srgbClr val="FFFFFF"/>
                </a:solidFill>
              </a:defRPr>
            </a:pPr>
            <a:r>
              <a:t>РЕГУЛИРУЕТ </a:t>
            </a:r>
          </a:p>
          <a:p>
            <a:pPr>
              <a:spcBef>
                <a:spcPts val="600"/>
              </a:spcBef>
              <a:defRPr b="1" cap="all">
                <a:solidFill>
                  <a:srgbClr val="FFFFFF"/>
                </a:solidFill>
              </a:defRPr>
            </a:pPr>
            <a:r>
              <a:t>ТЕМПЕРАТУРУ ТЕЛА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помогает организму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поддерживать постоянную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температуру тела </a:t>
            </a:r>
          </a:p>
        </p:txBody>
      </p:sp>
      <p:sp>
        <p:nvSpPr>
          <p:cNvPr id="533" name="Shape 533"/>
          <p:cNvSpPr/>
          <p:nvPr/>
        </p:nvSpPr>
        <p:spPr>
          <a:xfrm>
            <a:off x="7982611" y="3649741"/>
            <a:ext cx="3814980" cy="127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>
                <a:solidFill>
                  <a:srgbClr val="FFFFFF"/>
                </a:solidFill>
              </a:defRPr>
            </a:pPr>
            <a:r>
              <a:t>РЕГУЛИРУЕТ ВЯЗКОСТЬ КРОВИ</a:t>
            </a:r>
          </a:p>
          <a:p>
            <a:pPr>
              <a:lnSpc>
                <a:spcPct val="150000"/>
              </a:lnSpc>
              <a:defRPr sz="1600" b="1">
                <a:solidFill>
                  <a:srgbClr val="FFFFFF"/>
                </a:solidFill>
              </a:defRPr>
            </a:pPr>
            <a:r>
              <a:t>регулирует вязкость крови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и снижает риск сердечно-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сосудистых катастроф </a:t>
            </a:r>
          </a:p>
        </p:txBody>
      </p:sp>
      <p:sp>
        <p:nvSpPr>
          <p:cNvPr id="534" name="Shape 534"/>
          <p:cNvSpPr/>
          <p:nvPr/>
        </p:nvSpPr>
        <p:spPr>
          <a:xfrm>
            <a:off x="7982611" y="5378772"/>
            <a:ext cx="4336697" cy="116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defRPr b="1">
                <a:solidFill>
                  <a:srgbClr val="FFFFFF"/>
                </a:solidFill>
              </a:defRPr>
            </a:pPr>
            <a:r>
              <a:t>ВЛИЯЕТ НА СОСТОЯНИЕ СУСТАВОВ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участвует в образовании синовиальной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жидкости, которая является смазкой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для суставов </a:t>
            </a:r>
          </a:p>
        </p:txBody>
      </p:sp>
      <p:pic>
        <p:nvPicPr>
          <p:cNvPr id="535" name="image15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849097" y="1822973"/>
            <a:ext cx="1007830" cy="1026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image16.png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991364" y="5570492"/>
            <a:ext cx="685002" cy="799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/>
        </p:nvSpPr>
        <p:spPr>
          <a:xfrm>
            <a:off x="538050" y="846820"/>
            <a:ext cx="6971066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 cap="all">
                <a:solidFill>
                  <a:srgbClr val="064679"/>
                </a:solidFill>
              </a:defRPr>
            </a:lvl1pPr>
          </a:lstStyle>
          <a:p>
            <a:r>
              <a:t>ДЕФИЦИТ ВОДЫ ВЫЗЫВАЕТ:</a:t>
            </a:r>
          </a:p>
        </p:txBody>
      </p:sp>
      <p:sp>
        <p:nvSpPr>
          <p:cNvPr id="541" name="Shape 541"/>
          <p:cNvSpPr/>
          <p:nvPr/>
        </p:nvSpPr>
        <p:spPr>
          <a:xfrm>
            <a:off x="2000678" y="2240743"/>
            <a:ext cx="4839903" cy="3817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t>головную боль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повышенное давление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учащенное сердцебиение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и дыхание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повышенный холестерин</a:t>
            </a:r>
          </a:p>
        </p:txBody>
      </p:sp>
      <p:sp>
        <p:nvSpPr>
          <p:cNvPr id="542" name="Shape 542"/>
          <p:cNvSpPr/>
          <p:nvPr/>
        </p:nvSpPr>
        <p:spPr>
          <a:xfrm>
            <a:off x="8367041" y="2240743"/>
            <a:ext cx="3360570" cy="2750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t>сухость кожи, волос, ногтей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боли в суставах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формирование камней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в желчном пузыре и почках</a:t>
            </a:r>
          </a:p>
        </p:txBody>
      </p:sp>
      <p:pic>
        <p:nvPicPr>
          <p:cNvPr id="543" name="image17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332553" y="4495446"/>
            <a:ext cx="762004" cy="576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image18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27280" y="3172548"/>
            <a:ext cx="762004" cy="72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image19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027280" y="4407663"/>
            <a:ext cx="762004" cy="719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image20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332553" y="2019225"/>
            <a:ext cx="762004" cy="78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image21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7332553" y="3162611"/>
            <a:ext cx="762004" cy="750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image22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027280" y="2056932"/>
            <a:ext cx="762004" cy="77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image23.png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914468" y="5476249"/>
            <a:ext cx="978728" cy="996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image24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Shape 554"/>
          <p:cNvSpPr/>
          <p:nvPr/>
        </p:nvSpPr>
        <p:spPr>
          <a:xfrm>
            <a:off x="-1" y="5534523"/>
            <a:ext cx="13008389" cy="1791157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538049" y="846820"/>
            <a:ext cx="4842230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 cap="all">
                <a:solidFill>
                  <a:srgbClr val="064679"/>
                </a:solidFill>
              </a:defRPr>
            </a:lvl1pPr>
          </a:lstStyle>
          <a:p>
            <a:r>
              <a:t>КАКУЮ ВОДУ ПИТЬ?</a:t>
            </a:r>
          </a:p>
        </p:txBody>
      </p:sp>
      <p:sp>
        <p:nvSpPr>
          <p:cNvPr id="556" name="Shape 556"/>
          <p:cNvSpPr/>
          <p:nvPr/>
        </p:nvSpPr>
        <p:spPr>
          <a:xfrm>
            <a:off x="2221763" y="6029028"/>
            <a:ext cx="5300992" cy="866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20000"/>
              </a:lnSpc>
              <a:defRPr cap="all">
                <a:solidFill>
                  <a:srgbClr val="FFFFFF"/>
                </a:solidFill>
              </a:defRPr>
            </a:pPr>
            <a:r>
              <a:t>Для штатной работы организма нужно </a:t>
            </a:r>
            <a:endParaRPr>
              <a:solidFill>
                <a:srgbClr val="535353"/>
              </a:solidFill>
            </a:endParaRPr>
          </a:p>
          <a:p>
            <a:pPr>
              <a:defRPr sz="3200" b="1">
                <a:solidFill>
                  <a:srgbClr val="FFFFFF"/>
                </a:solidFill>
              </a:defRPr>
            </a:pPr>
            <a:r>
              <a:t>~1,5-2 </a:t>
            </a:r>
            <a:r>
              <a:rPr sz="2400"/>
              <a:t>л/день</a:t>
            </a:r>
          </a:p>
        </p:txBody>
      </p:sp>
      <p:sp>
        <p:nvSpPr>
          <p:cNvPr id="557" name="Shape 557"/>
          <p:cNvSpPr/>
          <p:nvPr/>
        </p:nvSpPr>
        <p:spPr>
          <a:xfrm>
            <a:off x="966502" y="2433783"/>
            <a:ext cx="2938309" cy="2001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000" b="1" cap="all">
                <a:solidFill>
                  <a:srgbClr val="0C4777"/>
                </a:solidFill>
              </a:defRPr>
            </a:pPr>
            <a:r>
              <a:t>ЧИСТУЮ </a:t>
            </a:r>
          </a:p>
          <a:p>
            <a:pPr>
              <a:defRPr sz="2000" b="1" cap="all">
                <a:solidFill>
                  <a:srgbClr val="0C4777"/>
                </a:solidFill>
              </a:defRPr>
            </a:pPr>
            <a:r>
              <a:t>ПИТЬЕВУЮ</a:t>
            </a:r>
            <a:endParaRPr sz="3600"/>
          </a:p>
          <a:p>
            <a:pPr>
              <a:defRPr sz="3600" b="1">
                <a:solidFill>
                  <a:srgbClr val="535353"/>
                </a:solidFill>
              </a:defRPr>
            </a:pP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t>чай, кофе, алкоголь,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искусственные напитки </a:t>
            </a:r>
            <a:endParaRPr>
              <a:solidFill>
                <a:srgbClr val="FFFFFF"/>
              </a:solidFill>
            </a:endParaRPr>
          </a:p>
          <a:p>
            <a:pPr>
              <a:defRPr b="1">
                <a:solidFill>
                  <a:srgbClr val="535353"/>
                </a:solidFill>
              </a:defRPr>
            </a:pPr>
            <a:r>
              <a:t>обезвоживают организм</a:t>
            </a:r>
          </a:p>
        </p:txBody>
      </p:sp>
      <p:sp>
        <p:nvSpPr>
          <p:cNvPr id="558" name="Shape 558"/>
          <p:cNvSpPr/>
          <p:nvPr/>
        </p:nvSpPr>
        <p:spPr>
          <a:xfrm>
            <a:off x="9093734" y="2433783"/>
            <a:ext cx="2845997" cy="2027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000" b="1" cap="all">
                <a:solidFill>
                  <a:srgbClr val="0C4777"/>
                </a:solidFill>
              </a:defRPr>
            </a:pPr>
            <a:r>
              <a:t>С ОПТИМАЛЬНЫМ </a:t>
            </a:r>
            <a:endParaRPr sz="3600"/>
          </a:p>
          <a:p>
            <a:pPr>
              <a:defRPr sz="2000" b="1" cap="all">
                <a:solidFill>
                  <a:srgbClr val="0C4777"/>
                </a:solidFill>
              </a:defRPr>
            </a:pPr>
            <a:r>
              <a:t>МИНЕРАЛЬНЫМ </a:t>
            </a:r>
          </a:p>
          <a:p>
            <a:pPr>
              <a:defRPr sz="2000" b="1" cap="all">
                <a:solidFill>
                  <a:srgbClr val="0C4777"/>
                </a:solidFill>
              </a:defRPr>
            </a:pPr>
            <a:r>
              <a:t>СОСТАВОМ</a:t>
            </a:r>
            <a:endParaRPr sz="3600"/>
          </a:p>
          <a:p>
            <a:pPr>
              <a:defRPr sz="3600" b="1">
                <a:solidFill>
                  <a:srgbClr val="535353"/>
                </a:solidFill>
              </a:defRPr>
            </a:pP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t>К, Са, P, Na, Mg, Mn, Zn,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Cu, I, S, Fe, Si, Cr</a:t>
            </a:r>
          </a:p>
        </p:txBody>
      </p:sp>
      <p:sp>
        <p:nvSpPr>
          <p:cNvPr id="559" name="Shape 559"/>
          <p:cNvSpPr/>
          <p:nvPr/>
        </p:nvSpPr>
        <p:spPr>
          <a:xfrm>
            <a:off x="4764018" y="2433783"/>
            <a:ext cx="3491726" cy="226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000" b="1" cap="all">
                <a:solidFill>
                  <a:srgbClr val="0C4777"/>
                </a:solidFill>
              </a:defRPr>
            </a:pPr>
            <a:r>
              <a:t>ФИЗИОЛОГИЧЕСКИ </a:t>
            </a:r>
            <a:endParaRPr sz="3600"/>
          </a:p>
          <a:p>
            <a:pPr>
              <a:defRPr sz="2000" b="1" cap="all">
                <a:solidFill>
                  <a:srgbClr val="0C4777"/>
                </a:solidFill>
              </a:defRPr>
            </a:pPr>
            <a:r>
              <a:t>ПОЛНОЦЕННУЮ</a:t>
            </a:r>
            <a:endParaRPr sz="3600"/>
          </a:p>
          <a:p>
            <a:pPr>
              <a:defRPr sz="3600" b="1">
                <a:solidFill>
                  <a:srgbClr val="535353"/>
                </a:solidFill>
              </a:defRPr>
            </a:pP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t>вода должна быть сбаланси-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рована по показателям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минерального и кислотно-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щелочного состава</a:t>
            </a:r>
          </a:p>
        </p:txBody>
      </p:sp>
      <p:pic>
        <p:nvPicPr>
          <p:cNvPr id="560" name="image25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41593" y="5823144"/>
            <a:ext cx="1178593" cy="11960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/>
        </p:nvSpPr>
        <p:spPr>
          <a:xfrm>
            <a:off x="538050" y="846820"/>
            <a:ext cx="10053595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 cap="all">
                <a:solidFill>
                  <a:srgbClr val="064679"/>
                </a:solidFill>
              </a:defRPr>
            </a:lvl1pPr>
          </a:lstStyle>
          <a:p>
            <a:r>
              <a:t>ВОДА СОДЕРЖИТ ОСНОВНЫЕ МИНЕРАЛЫ </a:t>
            </a:r>
          </a:p>
        </p:txBody>
      </p:sp>
      <p:sp>
        <p:nvSpPr>
          <p:cNvPr id="563" name="Shape 563"/>
          <p:cNvSpPr/>
          <p:nvPr/>
        </p:nvSpPr>
        <p:spPr>
          <a:xfrm>
            <a:off x="1856001" y="2623478"/>
            <a:ext cx="1999909" cy="1226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4200" b="1">
                <a:solidFill>
                  <a:srgbClr val="114875"/>
                </a:solidFill>
              </a:defRPr>
            </a:pPr>
            <a:r>
              <a:t>Ca</a:t>
            </a:r>
            <a:r>
              <a:rPr sz="3600">
                <a:solidFill>
                  <a:srgbClr val="0C4777"/>
                </a:solidFill>
              </a:rPr>
              <a:t> </a:t>
            </a:r>
            <a:r>
              <a:rPr sz="1800">
                <a:solidFill>
                  <a:srgbClr val="0C4777"/>
                </a:solidFill>
              </a:rPr>
              <a:t>1000 мг*</a:t>
            </a:r>
            <a:endParaRPr sz="3600">
              <a:solidFill>
                <a:srgbClr val="0C4777"/>
              </a:solidFill>
            </a:endParaRPr>
          </a:p>
          <a:p>
            <a:pPr>
              <a:defRPr b="1">
                <a:solidFill>
                  <a:srgbClr val="535353"/>
                </a:solidFill>
              </a:defRPr>
            </a:pPr>
            <a:r>
              <a:t>кости, суставы,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мышцы, сердце</a:t>
            </a:r>
          </a:p>
        </p:txBody>
      </p:sp>
      <p:sp>
        <p:nvSpPr>
          <p:cNvPr id="564" name="Shape 564"/>
          <p:cNvSpPr/>
          <p:nvPr/>
        </p:nvSpPr>
        <p:spPr>
          <a:xfrm>
            <a:off x="5430132" y="2623478"/>
            <a:ext cx="2278292" cy="1226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4200" b="1">
                <a:solidFill>
                  <a:srgbClr val="0C4777"/>
                </a:solidFill>
              </a:defRPr>
            </a:pPr>
            <a:r>
              <a:t>Mg</a:t>
            </a:r>
            <a:r>
              <a:rPr sz="3600"/>
              <a:t> </a:t>
            </a:r>
            <a:r>
              <a:rPr sz="1800"/>
              <a:t>400 мг*</a:t>
            </a: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t>нервы, мышцы,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мозг, кости, сердце</a:t>
            </a:r>
          </a:p>
        </p:txBody>
      </p:sp>
      <p:sp>
        <p:nvSpPr>
          <p:cNvPr id="565" name="Shape 565"/>
          <p:cNvSpPr/>
          <p:nvPr/>
        </p:nvSpPr>
        <p:spPr>
          <a:xfrm>
            <a:off x="9004264" y="2623478"/>
            <a:ext cx="2049804" cy="1226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4200" b="1">
                <a:solidFill>
                  <a:srgbClr val="0C4777"/>
                </a:solidFill>
              </a:defRPr>
            </a:pPr>
            <a:r>
              <a:t>K</a:t>
            </a:r>
            <a:r>
              <a:rPr sz="3600"/>
              <a:t> </a:t>
            </a:r>
            <a:r>
              <a:rPr sz="1800"/>
              <a:t>2500 мг*</a:t>
            </a: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t>сердце, мышцы,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нервы, кости</a:t>
            </a:r>
          </a:p>
        </p:txBody>
      </p:sp>
      <p:sp>
        <p:nvSpPr>
          <p:cNvPr id="566" name="Shape 566"/>
          <p:cNvSpPr/>
          <p:nvPr/>
        </p:nvSpPr>
        <p:spPr>
          <a:xfrm>
            <a:off x="3474782" y="4397275"/>
            <a:ext cx="2052929" cy="1226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4200" b="1">
                <a:solidFill>
                  <a:srgbClr val="0C4777"/>
                </a:solidFill>
              </a:defRPr>
            </a:pPr>
            <a:r>
              <a:t>Si</a:t>
            </a:r>
            <a:r>
              <a:rPr sz="3600"/>
              <a:t> </a:t>
            </a:r>
            <a:r>
              <a:rPr sz="1800"/>
              <a:t>30 мг*</a:t>
            </a: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t>мышцы, нервы,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почки</a:t>
            </a:r>
          </a:p>
        </p:txBody>
      </p:sp>
      <p:sp>
        <p:nvSpPr>
          <p:cNvPr id="567" name="Shape 567"/>
          <p:cNvSpPr/>
          <p:nvPr/>
        </p:nvSpPr>
        <p:spPr>
          <a:xfrm>
            <a:off x="7605310" y="4397275"/>
            <a:ext cx="1633346" cy="1226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4200" b="1">
                <a:solidFill>
                  <a:srgbClr val="0C4777"/>
                </a:solidFill>
              </a:defRPr>
            </a:pPr>
            <a:r>
              <a:t>P</a:t>
            </a:r>
            <a:r>
              <a:rPr sz="3600"/>
              <a:t> </a:t>
            </a:r>
            <a:r>
              <a:rPr sz="1800"/>
              <a:t>800 мг*</a:t>
            </a: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t>кости, ЖКТ,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мышцы, мозг</a:t>
            </a:r>
          </a:p>
        </p:txBody>
      </p:sp>
      <p:sp>
        <p:nvSpPr>
          <p:cNvPr id="568" name="Shape 568"/>
          <p:cNvSpPr/>
          <p:nvPr/>
        </p:nvSpPr>
        <p:spPr>
          <a:xfrm>
            <a:off x="516696" y="6613187"/>
            <a:ext cx="7050094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r>
              <a:t>*рекомендуемый уровень суточного потребления (для стран ТС) 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image26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Shape 573"/>
          <p:cNvSpPr/>
          <p:nvPr/>
        </p:nvSpPr>
        <p:spPr>
          <a:xfrm>
            <a:off x="4751792" y="1853170"/>
            <a:ext cx="3501213" cy="1760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4200" b="1">
                <a:solidFill>
                  <a:srgbClr val="29EBFD"/>
                </a:solidFill>
              </a:defRPr>
            </a:pPr>
            <a:r>
              <a:t>K</a:t>
            </a:r>
            <a:r>
              <a:rPr>
                <a:solidFill>
                  <a:srgbClr val="114875"/>
                </a:solidFill>
              </a:rPr>
              <a:t> </a:t>
            </a:r>
            <a:r>
              <a:rPr sz="3600">
                <a:solidFill>
                  <a:srgbClr val="FFFFFF"/>
                </a:solidFill>
              </a:rPr>
              <a:t>и</a:t>
            </a:r>
            <a:r>
              <a:rPr>
                <a:solidFill>
                  <a:srgbClr val="114875"/>
                </a:solidFill>
              </a:rPr>
              <a:t> </a:t>
            </a:r>
            <a:r>
              <a:t>Na</a:t>
            </a:r>
            <a:endParaRPr sz="3600">
              <a:solidFill>
                <a:srgbClr val="0C4777"/>
              </a:solidFill>
            </a:endParaRPr>
          </a:p>
          <a:p>
            <a:pPr algn="ctr">
              <a:defRPr sz="3600" b="1">
                <a:solidFill>
                  <a:srgbClr val="FFFFFF"/>
                </a:solidFill>
              </a:defRPr>
            </a:pPr>
            <a:r>
              <a:t>(электролиты)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регулируют равновесие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воды в организме</a:t>
            </a:r>
          </a:p>
        </p:txBody>
      </p:sp>
      <p:sp>
        <p:nvSpPr>
          <p:cNvPr id="574" name="Shape 574"/>
          <p:cNvSpPr/>
          <p:nvPr/>
        </p:nvSpPr>
        <p:spPr>
          <a:xfrm>
            <a:off x="2277297" y="334694"/>
            <a:ext cx="8450206" cy="8450206"/>
          </a:xfrm>
          <a:prstGeom prst="ellipse">
            <a:avLst/>
          </a:prstGeom>
          <a:ln w="38100">
            <a:solidFill>
              <a:srgbClr val="3BEBFB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841745" y="3154383"/>
            <a:ext cx="2412167" cy="2949819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76" name="Shape 576"/>
          <p:cNvSpPr/>
          <p:nvPr/>
        </p:nvSpPr>
        <p:spPr>
          <a:xfrm>
            <a:off x="9750889" y="3154383"/>
            <a:ext cx="2296306" cy="2697672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77" name="Shape 577"/>
          <p:cNvSpPr/>
          <p:nvPr/>
        </p:nvSpPr>
        <p:spPr>
          <a:xfrm>
            <a:off x="973774" y="3404696"/>
            <a:ext cx="2263968" cy="2217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t>дефицит</a:t>
            </a:r>
            <a:endParaRPr sz="4200"/>
          </a:p>
          <a:p>
            <a:pPr algn="ctr">
              <a:defRPr sz="3600" b="1">
                <a:solidFill>
                  <a:srgbClr val="FFFFFF"/>
                </a:solidFill>
              </a:defRPr>
            </a:pPr>
            <a:r>
              <a:t>воды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обезвоживание: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слабость,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одышка,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головная боль</a:t>
            </a:r>
          </a:p>
        </p:txBody>
      </p:sp>
      <p:sp>
        <p:nvSpPr>
          <p:cNvPr id="578" name="Shape 578"/>
          <p:cNvSpPr/>
          <p:nvPr/>
        </p:nvSpPr>
        <p:spPr>
          <a:xfrm>
            <a:off x="9824987" y="3404696"/>
            <a:ext cx="2148106" cy="1950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t>избыток</a:t>
            </a:r>
            <a:endParaRPr sz="4200"/>
          </a:p>
          <a:p>
            <a:pPr algn="ctr">
              <a:defRPr sz="3600" b="1">
                <a:solidFill>
                  <a:srgbClr val="FFFFFF"/>
                </a:solidFill>
              </a:defRPr>
            </a:pPr>
            <a:r>
              <a:t>воды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отеки,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повышение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давления</a:t>
            </a:r>
          </a:p>
        </p:txBody>
      </p:sp>
      <p:sp>
        <p:nvSpPr>
          <p:cNvPr id="579" name="Shape 579"/>
          <p:cNvSpPr/>
          <p:nvPr/>
        </p:nvSpPr>
        <p:spPr>
          <a:xfrm>
            <a:off x="2865723" y="768682"/>
            <a:ext cx="2412167" cy="820168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80" name="Shape 580"/>
          <p:cNvSpPr/>
          <p:nvPr/>
        </p:nvSpPr>
        <p:spPr>
          <a:xfrm>
            <a:off x="538050" y="846820"/>
            <a:ext cx="7067508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 cap="all">
                <a:solidFill>
                  <a:srgbClr val="FFFFFF"/>
                </a:solidFill>
              </a:defRPr>
            </a:lvl1pPr>
          </a:lstStyle>
          <a:p>
            <a:r>
              <a:t>БАЛАНС ВОДЫ В ОРГАНИЗМЕ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1689</Words>
  <Application>Microsoft Office PowerPoint</Application>
  <PresentationFormat>Custom</PresentationFormat>
  <Paragraphs>347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Васина Алла</dc:creator>
  <cp:lastModifiedBy>Карчебанова Алена</cp:lastModifiedBy>
  <cp:revision>7</cp:revision>
  <dcterms:modified xsi:type="dcterms:W3CDTF">2019-11-07T10:15:18Z</dcterms:modified>
</cp:coreProperties>
</file>