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charts/chart3.xml" ContentType="application/vnd.openxmlformats-officedocument.drawingml.char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media/image57.png" ContentType="image/png"/>
  <Override PartName="/ppt/media/image1.png" ContentType="image/png"/>
  <Override PartName="/ppt/media/image58.png" ContentType="image/png"/>
  <Override PartName="/ppt/media/image2.png" ContentType="image/png"/>
  <Override PartName="/ppt/media/image59.png" ContentType="image/png"/>
  <Override PartName="/ppt/media/image3.png" ContentType="image/png"/>
  <Override PartName="/ppt/media/image4.png" ContentType="image/png"/>
  <Override PartName="/ppt/media/image70.png" ContentType="image/png"/>
  <Override PartName="/ppt/media/image71.png" ContentType="image/png"/>
  <Override PartName="/ppt/media/image5.png" ContentType="image/png"/>
  <Override PartName="/ppt/media/image72.png" ContentType="image/png"/>
  <Override PartName="/ppt/media/image6.png" ContentType="image/png"/>
  <Override PartName="/ppt/media/image73.png" ContentType="image/png"/>
  <Override PartName="/ppt/media/image7.png" ContentType="image/png"/>
  <Override PartName="/ppt/media/image74.png" ContentType="image/png"/>
  <Override PartName="/ppt/media/image8.png" ContentType="image/png"/>
  <Override PartName="/ppt/media/image75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38.png" ContentType="image/png"/>
  <Override PartName="/ppt/media/image39.png" ContentType="image/png"/>
  <Override PartName="/ppt/media/image40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44.png" ContentType="image/png"/>
  <Override PartName="/ppt/media/image45.png" ContentType="image/png"/>
  <Override PartName="/ppt/media/image46.png" ContentType="image/png"/>
  <Override PartName="/ppt/media/image47.png" ContentType="image/png"/>
  <Override PartName="/ppt/media/image48.png" ContentType="image/png"/>
  <Override PartName="/ppt/media/image49.png" ContentType="image/png"/>
  <Override PartName="/ppt/media/image50.png" ContentType="image/png"/>
  <Override PartName="/ppt/media/image51.png" ContentType="image/png"/>
  <Override PartName="/ppt/media/image52.png" ContentType="image/png"/>
  <Override PartName="/ppt/media/image53.png" ContentType="image/png"/>
  <Override PartName="/ppt/media/image54.png" ContentType="image/png"/>
  <Override PartName="/ppt/media/image55.png" ContentType="image/png"/>
  <Override PartName="/ppt/media/image56.png" ContentType="image/png"/>
  <Override PartName="/ppt/media/image60.png" ContentType="image/png"/>
  <Override PartName="/ppt/media/image61.png" ContentType="image/png"/>
  <Override PartName="/ppt/media/image62.png" ContentType="image/png"/>
  <Override PartName="/ppt/media/image63.png" ContentType="image/png"/>
  <Override PartName="/ppt/media/image64.png" ContentType="image/png"/>
  <Override PartName="/ppt/media/image65.png" ContentType="image/png"/>
  <Override PartName="/ppt/media/image66.png" ContentType="image/png"/>
  <Override PartName="/ppt/media/image67.png" ContentType="image/png"/>
  <Override PartName="/ppt/media/image68.png" ContentType="image/png"/>
  <Override PartName="/ppt/media/image69.png" ContentType="image/png"/>
  <Override PartName="/ppt/media/image76.png" ContentType="image/png"/>
  <Override PartName="/ppt/media/image77.png" ContentType="image/png"/>
  <Override PartName="/ppt/media/image78.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notesSlides/_rels/notesSlide2.xml.rels" ContentType="application/vnd.openxmlformats-package.relationships+xml"/>
  <Override PartName="/ppt/notesSlides/_rels/notesSlide4.xml.rels" ContentType="application/vnd.openxmlformats-package.relationships+xml"/>
  <Override PartName="/ppt/notesSlides/_rels/notesSlide8.xml.rels" ContentType="application/vnd.openxmlformats-package.relationships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8.xml" ContentType="application/vnd.openxmlformats-officedocument.presentationml.notesSlide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</p:sldIdLst>
  <p:sldSz cx="24384000" cy="13716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
</Relationships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0300820817324485"/>
          <c:y val="0.0388797033919535"/>
          <c:w val="0.964831470485505"/>
          <c:h val="0.8919284533293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Дефіцит</c:v>
                </c:pt>
              </c:strCache>
            </c:strRef>
          </c:tx>
          <c:spPr>
            <a:solidFill>
              <a:srgbClr val="e13b3e"/>
            </a:solidFill>
            <a:ln w="9360">
              <a:solidFill>
                <a:srgbClr val="f9f9f9"/>
              </a:solidFill>
              <a:round/>
            </a:ln>
          </c:spPr>
          <c:invertIfNegative val="0"/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Lucida Grande"/>
                    <a:ea typeface="Lucida Grande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7"/>
                <c:pt idx="0">
                  <c:v>Австрія</c:v>
                </c:pt>
                <c:pt idx="1">
                  <c:v>Франція</c:v>
                </c:pt>
                <c:pt idx="2">
                  <c:v>Німеччина</c:v>
                </c:pt>
                <c:pt idx="3">
                  <c:v>Нідерланди</c:v>
                </c:pt>
                <c:pt idx="4">
                  <c:v>Іспанія</c:v>
                </c:pt>
                <c:pt idx="5">
                  <c:v>Туреччина</c:v>
                </c:pt>
                <c:pt idx="6">
                  <c:v>Росія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7"/>
                <c:pt idx="0">
                  <c:v>12</c:v>
                </c:pt>
                <c:pt idx="1">
                  <c:v>5</c:v>
                </c:pt>
                <c:pt idx="2">
                  <c:v>17</c:v>
                </c:pt>
                <c:pt idx="3">
                  <c:v>9</c:v>
                </c:pt>
                <c:pt idx="6">
                  <c:v>56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Нестача</c:v>
                </c:pt>
              </c:strCache>
            </c:strRef>
          </c:tx>
          <c:spPr>
            <a:solidFill>
              <a:srgbClr val="e9c33a"/>
            </a:solidFill>
            <a:ln w="9360">
              <a:solidFill>
                <a:srgbClr val="f9f9f9"/>
              </a:solidFill>
              <a:round/>
            </a:ln>
          </c:spPr>
          <c:invertIfNegative val="0"/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Lucida Grande"/>
                    <a:ea typeface="Lucida Grande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7"/>
                <c:pt idx="0">
                  <c:v>Австрія</c:v>
                </c:pt>
                <c:pt idx="1">
                  <c:v>Франція</c:v>
                </c:pt>
                <c:pt idx="2">
                  <c:v>Німеччина</c:v>
                </c:pt>
                <c:pt idx="3">
                  <c:v>Нідерланди</c:v>
                </c:pt>
                <c:pt idx="4">
                  <c:v>Іспанія</c:v>
                </c:pt>
                <c:pt idx="5">
                  <c:v>Туреччина</c:v>
                </c:pt>
                <c:pt idx="6">
                  <c:v>Росія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7"/>
                <c:pt idx="0">
                  <c:v>38</c:v>
                </c:pt>
                <c:pt idx="1">
                  <c:v>42</c:v>
                </c:pt>
                <c:pt idx="2">
                  <c:v>57</c:v>
                </c:pt>
                <c:pt idx="3">
                  <c:v>37</c:v>
                </c:pt>
                <c:pt idx="4">
                  <c:v>32</c:v>
                </c:pt>
                <c:pt idx="5">
                  <c:v>74</c:v>
                </c:pt>
                <c:pt idx="6">
                  <c:v>84</c:v>
                </c:pt>
              </c:numCache>
            </c:numRef>
          </c:val>
        </c:ser>
        <c:gapWidth val="150"/>
        <c:overlap val="0"/>
        <c:axId val="58624213"/>
        <c:axId val="99250752"/>
      </c:barChart>
      <c:catAx>
        <c:axId val="58624213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12600">
            <a:solidFill>
              <a:srgbClr val="888888"/>
            </a:solidFill>
            <a:round/>
          </a:ln>
        </c:spPr>
        <c:txPr>
          <a:bodyPr/>
          <a:lstStyle/>
          <a:p>
            <a:pPr>
              <a:defRPr b="0" sz="1800" spc="-1" strike="noStrike">
                <a:solidFill>
                  <a:srgbClr val="000000"/>
                </a:solidFill>
                <a:latin typeface="Helvetica Light"/>
                <a:ea typeface="Lucida Grande"/>
              </a:defRPr>
            </a:pPr>
          </a:p>
        </c:txPr>
        <c:crossAx val="99250752"/>
        <c:crosses val="autoZero"/>
        <c:auto val="1"/>
        <c:lblAlgn val="ctr"/>
        <c:lblOffset val="100"/>
        <c:noMultiLvlLbl val="0"/>
      </c:catAx>
      <c:valAx>
        <c:axId val="99250752"/>
        <c:scaling>
          <c:orientation val="minMax"/>
        </c:scaling>
        <c:delete val="0"/>
        <c:axPos val="l"/>
        <c:majorGridlines>
          <c:spPr>
            <a:ln w="12600">
              <a:solidFill>
                <a:srgbClr val="888888"/>
              </a:solidFill>
              <a:round/>
            </a:ln>
          </c:spPr>
        </c:majorGridlines>
        <c:numFmt formatCode="#,##0" sourceLinked="0"/>
        <c:majorTickMark val="out"/>
        <c:minorTickMark val="none"/>
        <c:tickLblPos val="nextTo"/>
        <c:spPr>
          <a:ln w="12600">
            <a:solidFill>
              <a:srgbClr val="888888"/>
            </a:solidFill>
            <a:round/>
          </a:ln>
        </c:spPr>
        <c:txPr>
          <a:bodyPr/>
          <a:lstStyle/>
          <a:p>
            <a:pPr>
              <a:defRPr b="0" sz="1800" spc="-1" strike="noStrike">
                <a:solidFill>
                  <a:srgbClr val="000000"/>
                </a:solidFill>
                <a:latin typeface="Arial"/>
                <a:ea typeface="Lucida Grande"/>
              </a:defRPr>
            </a:pPr>
          </a:p>
        </c:txPr>
        <c:crossAx val="58624213"/>
        <c:crosses val="autoZero"/>
        <c:crossBetween val="between"/>
        <c:majorUnit val="10"/>
        <c:minorUnit val="5"/>
      </c:valAx>
      <c:spPr>
        <a:noFill/>
        <a:ln w="12600">
          <a:noFill/>
        </a:ln>
      </c:spPr>
    </c:plotArea>
    <c:plotVisOnly val="1"/>
    <c:dispBlanksAs val="gap"/>
  </c:chart>
  <c:spPr>
    <a:noFill/>
    <a:ln w="9360">
      <a:noFill/>
    </a:ln>
  </c:spPr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2000" spc="-1" strike="noStrike"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1400" spc="-1" strike="noStrike">
                <a:latin typeface="Times New Roman"/>
              </a:rPr>
              <a:t>&lt;верхний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68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69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70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C79338CE-80A2-47E8-AF9C-D63CC7D772DE}" type="slidenum">
              <a:rPr b="0" lang="ru-RU" sz="1400" spc="-1" strike="noStrike">
                <a:latin typeface="Times New Roman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411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uk-UA" sz="2000" spc="-1" strike="noStrike">
                <a:latin typeface="Arial"/>
              </a:rPr>
              <a:t>Людський організм – надзвичайно складна система, в якій усі елементи перебувають у постійній взаємодії. І від того, наскільки їх робота є злагодженою, напряму залежить здоров'я і загальне самопочуття людини. Ефективність вітамінів здатні посилювати «молекули-помічники», або кофактори. Це сполуки, що беруть участь у біохімічних процесах. До найбільш значимих кофакторів, що посилюють дію вітаміну D, належать:</a:t>
            </a:r>
            <a:br/>
            <a:endParaRPr b="0" lang="ru-RU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1" lang="uk-UA" sz="2000" spc="-1" strike="noStrike">
                <a:latin typeface="Arial"/>
              </a:rPr>
              <a:t>Кальцій.</a:t>
            </a:r>
            <a:r>
              <a:rPr b="0" lang="uk-UA" sz="2000" spc="-1" strike="noStrike">
                <a:latin typeface="Arial"/>
              </a:rPr>
              <a:t> Вітамін D контролює рівень кальцію в організмі. Мінерал добре засвоюється лише за достатньої кількості вітаміну D. Тому ці дві речовини нерозривно пов'язані одна з одною.</a:t>
            </a:r>
            <a:br/>
            <a:endParaRPr b="0" lang="ru-RU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1" lang="uk-UA" sz="2000" spc="-1" strike="noStrike">
                <a:latin typeface="Arial"/>
              </a:rPr>
              <a:t>Магній</a:t>
            </a:r>
            <a:r>
              <a:rPr b="0" lang="uk-UA" sz="2000" spc="-1" strike="noStrike">
                <a:latin typeface="Arial"/>
              </a:rPr>
              <a:t>. Цей елемент виконує дуже багато функцій. Наприклад, він потрібен для того, аби їжа перетворювалась на енергію. Також магній бере участь у засвоєнні кальцію, фосфору, натрію, калію та вітаміну D. Заповнити брак магнію можна не лише за допомогою добавок, а й включаючи до раціону харчування такі продукти, як шпинат, горіхи, насіння, цільні зерна.</a:t>
            </a:r>
            <a:endParaRPr b="0" lang="ru-RU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endParaRPr b="0" lang="ru-RU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1" lang="uk-UA" sz="2000" spc="-1" strike="noStrike">
                <a:latin typeface="Arial"/>
              </a:rPr>
              <a:t>Вітамін К.</a:t>
            </a:r>
            <a:r>
              <a:rPr b="0" lang="uk-UA" sz="2000" spc="-1" strike="noStrike">
                <a:latin typeface="Arial"/>
              </a:rPr>
              <a:t> Цей елемент відповідає за здоров'я кісток, а також підвищує зсідання крові, тому просто необхідний людському організму. Якщо його не буде, люди почнуть вмирати від найдрібніших травм. Вітаміни D і К працюють у синергії, коли справа стосується правильного розвитку кісткової системи. Відновити запаси вітаміну К можна за допомогою таких продуктів, як кучерява капуста, шпинат, печінка, яйця і твердий сир.</a:t>
            </a:r>
            <a:endParaRPr b="0" lang="ru-RU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endParaRPr b="0" lang="ru-RU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1" lang="uk-UA" sz="2000" spc="-1" strike="noStrike">
                <a:latin typeface="Arial"/>
              </a:rPr>
              <a:t>Цинк</a:t>
            </a:r>
            <a:r>
              <a:rPr b="0" lang="uk-UA" sz="2000" spc="-1" strike="noStrike">
                <a:latin typeface="Arial"/>
              </a:rPr>
              <a:t>. Багатофункціональний елемент. За його участі організм зростає і розвивається, у ньому утворюються нові клітини, відбувається боротьба з інфекціями і повноцінно засвоюються жири, вуглеводи та білки. Також цинк полегшує засвоєння вітаміну D і допомагає кальцію потрапляти до кісткових тканин. Людина може отримати цей елемент разом із м'ясом, овочами та деякими зерновими.</a:t>
            </a:r>
            <a:endParaRPr b="0" lang="ru-RU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endParaRPr b="0" lang="ru-RU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1" lang="uk-UA" sz="2000" spc="-1" strike="noStrike">
                <a:latin typeface="Arial"/>
              </a:rPr>
              <a:t>Бор.</a:t>
            </a:r>
            <a:r>
              <a:rPr b="0" lang="uk-UA" sz="2000" spc="-1" strike="noStrike">
                <a:latin typeface="Arial"/>
              </a:rPr>
              <a:t> Цієї речовини людина потребує зовсім небагато, але вона все одно є незамінною. Бор бере участь у метаболізмі і засвоєнні вітаміну D. Міститься в арахісовому маслі, вині, авокадо, родзинках і деяких листкових овочах.</a:t>
            </a:r>
            <a:endParaRPr b="0" lang="ru-RU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endParaRPr b="0" lang="ru-RU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1" lang="uk-UA" sz="2000" spc="-1" strike="noStrike">
                <a:latin typeface="Arial"/>
              </a:rPr>
              <a:t>Вітамін А. </a:t>
            </a:r>
            <a:r>
              <a:rPr b="0" lang="uk-UA" sz="2000" spc="-1" strike="noStrike">
                <a:latin typeface="Arial"/>
              </a:rPr>
              <a:t>Контролює синтез білків. Разом із вітаміном D бере участь у роботі генетичного коду. Якщо у людини нестача ретинолу, то функціональність вітаміну D буде порушена. Вітамін А міститься у моркві, манго, печінці, маслі, сирі та молоці. Ретинол – жиророзчинна речовина і надзвичайно потужний антиоксидант. Якщо він надходить до організму з рослинної їжі, то його слід комбінувати із жировмісною їжею. Так ретинол краще засвоюватиметься.</a:t>
            </a:r>
            <a:endParaRPr b="0" lang="ru-RU" sz="2000" spc="-1" strike="noStrike">
              <a:latin typeface="Arial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uk-UA" sz="2000" spc="-1" strike="noStrike">
                <a:latin typeface="Arial"/>
              </a:rPr>
              <a:t>Жиророзчинний вітамін D вважається саме природною формою елемента. Оскільки сам по собі вітамін D — жиророзчинний, його надходження до організму у комплексі із кокосовою олією є найбільш природним. Жиророзчинний колекальциферол має схильність накопичуватись у печінці або жировій тканині, що дозволяє створювати свого роду запас вітаміну в організмі.</a:t>
            </a:r>
            <a:br/>
            <a:endParaRPr b="0" lang="ru-RU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uk-UA" sz="2000" spc="-1" strike="noStrike">
                <a:latin typeface="Arial"/>
              </a:rPr>
              <a:t>Кокосова олія (МСТ) активно застосовується у різних сферах життя. Її застосування у складі D-Spray буде корисним:</a:t>
            </a:r>
            <a:endParaRPr b="0" lang="ru-RU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uk-UA" sz="2000" spc="-1" strike="noStrike">
                <a:latin typeface="Arial"/>
              </a:rPr>
              <a:t>- для схуднення;</a:t>
            </a:r>
            <a:endParaRPr b="0" lang="ru-RU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uk-UA" sz="2000" spc="-1" strike="noStrike">
                <a:latin typeface="Arial"/>
              </a:rPr>
              <a:t>- при порушенні травлення;</a:t>
            </a:r>
            <a:endParaRPr b="0" lang="ru-RU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uk-UA" sz="2000" spc="-1" strike="noStrike">
                <a:latin typeface="Arial"/>
              </a:rPr>
              <a:t>- при імунодефіциті;</a:t>
            </a:r>
            <a:endParaRPr b="0" lang="ru-RU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uk-UA" sz="2000" spc="-1" strike="noStrike">
                <a:latin typeface="Arial"/>
              </a:rPr>
              <a:t>- для забезпечення енергією під час занять спортом;</a:t>
            </a:r>
            <a:endParaRPr b="0" lang="ru-RU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uk-UA" sz="2000" spc="-1" strike="noStrike">
                <a:latin typeface="Arial"/>
              </a:rPr>
              <a:t>- при когнітивних порушеннях (пов'язаних із пам'яттю, увагою тощо).</a:t>
            </a:r>
            <a:endParaRPr b="0" lang="ru-RU" sz="2000" spc="-1" strike="noStrike">
              <a:latin typeface="Arial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415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uk-UA" sz="2000" spc="-1" strike="noStrike">
                <a:latin typeface="Arial"/>
              </a:rPr>
              <a:t>Вітамін D існує у двох формах:</a:t>
            </a:r>
            <a:br/>
            <a:endParaRPr b="0" lang="ru-RU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uk-UA" sz="2000" spc="-1" strike="noStrike">
                <a:latin typeface="Arial"/>
              </a:rPr>
              <a:t>Вітамін D3 (колекальциферол) — синтезується під дією ультрафіолетових променів у шкірі, а також міститься у продуктах тваринництва.</a:t>
            </a:r>
            <a:endParaRPr b="0" lang="ru-RU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uk-UA" sz="2000" spc="-1" strike="noStrike">
                <a:latin typeface="Arial"/>
              </a:rPr>
              <a:t>Вітамін D2 (ергокальциферол) — входить до складу деяких рослин, грибів і дріжджів.</a:t>
            </a:r>
            <a:br/>
            <a:br/>
            <a:r>
              <a:rPr b="0" lang="uk-UA" sz="2000" spc="-1" strike="noStrike">
                <a:latin typeface="Arial"/>
              </a:rPr>
              <a:t>Результати наукових досліджень свідчать про те, що добавки з вітаміном D3 більш ефективно підвищують рівень вітаміну у крові, ніж з вітаміном D2 (*)</a:t>
            </a:r>
            <a:endParaRPr b="0" lang="ru-RU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br/>
            <a:r>
              <a:rPr b="0" lang="uk-UA" sz="2000" spc="-1" strike="noStrike">
                <a:latin typeface="Arial"/>
              </a:rPr>
              <a:t>(*) Tripkovic L. et al. Comparison of vitamin D2 and vitamin D3 supplementation in raising serum 25-hydroxyvitamin D status: a systematic review and meta-analysis // Am. J. Clin. Nutr. 2012. Vol. 95, № 6. P. 1357–1364.</a:t>
            </a:r>
            <a:endParaRPr b="0" lang="ru-RU" sz="20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 type="body"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 type="body"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 type="body"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6"/>
          <p:cNvSpPr>
            <a:spLocks noGrp="1"/>
          </p:cNvSpPr>
          <p:nvPr>
            <p:ph type="body"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7"/>
          <p:cNvSpPr>
            <a:spLocks noGrp="1"/>
          </p:cNvSpPr>
          <p:nvPr>
            <p:ph type="body"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5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 type="body"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5"/>
          <p:cNvSpPr>
            <a:spLocks noGrp="1"/>
          </p:cNvSpPr>
          <p:nvPr>
            <p:ph type="body"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6"/>
          <p:cNvSpPr>
            <a:spLocks noGrp="1"/>
          </p:cNvSpPr>
          <p:nvPr>
            <p:ph type="body"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7"/>
          <p:cNvSpPr>
            <a:spLocks noGrp="1"/>
          </p:cNvSpPr>
          <p:nvPr>
            <p:ph type="body"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Прямоугольник"/>
          <p:cNvSpPr/>
          <p:nvPr/>
        </p:nvSpPr>
        <p:spPr>
          <a:xfrm>
            <a:off x="-61920" y="-246240"/>
            <a:ext cx="25939080" cy="14234760"/>
          </a:xfrm>
          <a:prstGeom prst="rect">
            <a:avLst/>
          </a:prstGeom>
          <a:solidFill>
            <a:srgbClr val="ffb019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PlaceHolder 1"/>
          <p:cNvSpPr>
            <a:spLocks noGrp="1"/>
          </p:cNvSpPr>
          <p:nvPr>
            <p:ph type="sldNum"/>
          </p:nvPr>
        </p:nvSpPr>
        <p:spPr>
          <a:xfrm>
            <a:off x="11785680" y="12344400"/>
            <a:ext cx="5689080" cy="736200"/>
          </a:xfrm>
          <a:prstGeom prst="rect">
            <a:avLst/>
          </a:prstGeom>
        </p:spPr>
        <p:txBody>
          <a:bodyPr lIns="45720" rIns="45720" tIns="45000" bIns="4500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2F38F8EC-41DB-4B01-A13E-33A4520B7E0B}" type="slidenum">
              <a:rPr b="0" lang="ru-RU" sz="1200" spc="-1" strike="noStrike">
                <a:solidFill>
                  <a:srgbClr val="000000"/>
                </a:solidFill>
                <a:latin typeface="Arial"/>
                <a:ea typeface="Aria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ик" hidden="1"/>
          <p:cNvSpPr/>
          <p:nvPr/>
        </p:nvSpPr>
        <p:spPr>
          <a:xfrm>
            <a:off x="-61920" y="-246240"/>
            <a:ext cx="25939080" cy="14234760"/>
          </a:xfrm>
          <a:prstGeom prst="rect">
            <a:avLst/>
          </a:prstGeom>
          <a:solidFill>
            <a:srgbClr val="ffb019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" name="Прямоугольник"/>
          <p:cNvSpPr/>
          <p:nvPr/>
        </p:nvSpPr>
        <p:spPr>
          <a:xfrm>
            <a:off x="-470880" y="-172080"/>
            <a:ext cx="25939080" cy="14234760"/>
          </a:xfrm>
          <a:prstGeom prst="rect">
            <a:avLst/>
          </a:prstGeom>
          <a:solidFill>
            <a:srgbClr val="f3f9ff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" name="Прямоугольник"/>
          <p:cNvSpPr/>
          <p:nvPr/>
        </p:nvSpPr>
        <p:spPr>
          <a:xfrm>
            <a:off x="-470880" y="-172080"/>
            <a:ext cx="25939080" cy="14234760"/>
          </a:xfrm>
          <a:prstGeom prst="rect">
            <a:avLst/>
          </a:prstGeom>
          <a:solidFill>
            <a:srgbClr val="f2efea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" name="PlaceHolder 1"/>
          <p:cNvSpPr>
            <a:spLocks noGrp="1"/>
          </p:cNvSpPr>
          <p:nvPr>
            <p:ph type="sldNum"/>
          </p:nvPr>
        </p:nvSpPr>
        <p:spPr>
          <a:xfrm>
            <a:off x="11785680" y="12344400"/>
            <a:ext cx="5689080" cy="736200"/>
          </a:xfrm>
          <a:prstGeom prst="rect">
            <a:avLst/>
          </a:prstGeom>
        </p:spPr>
        <p:txBody>
          <a:bodyPr lIns="45720" rIns="45720" tIns="45000" bIns="4500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99E770FD-32D4-4DBF-82E8-99800660E692}" type="slidenum">
              <a:rPr b="0" lang="ru-RU" sz="1200" spc="-1" strike="noStrike">
                <a:solidFill>
                  <a:srgbClr val="000000"/>
                </a:solidFill>
                <a:latin typeface="Arial"/>
                <a:ea typeface="Aria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Прямоугольник" hidden="1"/>
          <p:cNvSpPr/>
          <p:nvPr/>
        </p:nvSpPr>
        <p:spPr>
          <a:xfrm>
            <a:off x="-61920" y="-246240"/>
            <a:ext cx="25939080" cy="14234760"/>
          </a:xfrm>
          <a:prstGeom prst="rect">
            <a:avLst/>
          </a:prstGeom>
          <a:solidFill>
            <a:srgbClr val="ffb019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3" name="image3.png" descr="image3.png"/>
          <p:cNvPicPr/>
          <p:nvPr/>
        </p:nvPicPr>
        <p:blipFill>
          <a:blip r:embed="rId2"/>
          <a:stretch/>
        </p:blipFill>
        <p:spPr>
          <a:xfrm>
            <a:off x="-1322640" y="-49680"/>
            <a:ext cx="27028080" cy="15202800"/>
          </a:xfrm>
          <a:prstGeom prst="rect">
            <a:avLst/>
          </a:prstGeom>
          <a:ln w="12700">
            <a:noFill/>
          </a:ln>
        </p:spPr>
      </p:pic>
      <p:pic>
        <p:nvPicPr>
          <p:cNvPr id="84" name="image4.png" descr="image4.png"/>
          <p:cNvPicPr/>
          <p:nvPr/>
        </p:nvPicPr>
        <p:blipFill>
          <a:blip r:embed="rId3"/>
          <a:stretch/>
        </p:blipFill>
        <p:spPr>
          <a:xfrm>
            <a:off x="-1389600" y="-87480"/>
            <a:ext cx="27162000" cy="15278040"/>
          </a:xfrm>
          <a:prstGeom prst="rect">
            <a:avLst/>
          </a:prstGeom>
          <a:ln w="12700">
            <a:noFill/>
          </a:ln>
        </p:spPr>
      </p:pic>
      <p:sp>
        <p:nvSpPr>
          <p:cNvPr id="85" name="PlaceHolder 1"/>
          <p:cNvSpPr>
            <a:spLocks noGrp="1"/>
          </p:cNvSpPr>
          <p:nvPr>
            <p:ph type="sldNum"/>
          </p:nvPr>
        </p:nvSpPr>
        <p:spPr>
          <a:xfrm>
            <a:off x="11785680" y="12344400"/>
            <a:ext cx="5689080" cy="736200"/>
          </a:xfrm>
          <a:prstGeom prst="rect">
            <a:avLst/>
          </a:prstGeom>
        </p:spPr>
        <p:txBody>
          <a:bodyPr lIns="45720" rIns="45720" tIns="45000" bIns="4500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99234FC6-3037-4AC3-B359-B64DE57F9E4B}" type="slidenum">
              <a:rPr b="0" lang="ru-RU" sz="1200" spc="-1" strike="noStrike">
                <a:solidFill>
                  <a:srgbClr val="000000"/>
                </a:solidFill>
                <a:latin typeface="Arial"/>
                <a:ea typeface="Aria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Прямоугольник" hidden="1"/>
          <p:cNvSpPr/>
          <p:nvPr/>
        </p:nvSpPr>
        <p:spPr>
          <a:xfrm>
            <a:off x="-61920" y="-246240"/>
            <a:ext cx="25939080" cy="14234760"/>
          </a:xfrm>
          <a:prstGeom prst="rect">
            <a:avLst/>
          </a:prstGeom>
          <a:solidFill>
            <a:srgbClr val="ffb019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25" name="image1.png" descr="image1.png"/>
          <p:cNvPicPr/>
          <p:nvPr/>
        </p:nvPicPr>
        <p:blipFill>
          <a:blip r:embed="rId2"/>
          <a:srcRect l="0" t="0" r="138" b="0"/>
          <a:stretch/>
        </p:blipFill>
        <p:spPr>
          <a:xfrm>
            <a:off x="-113400" y="-168120"/>
            <a:ext cx="24893640" cy="14051160"/>
          </a:xfrm>
          <a:prstGeom prst="rect">
            <a:avLst/>
          </a:prstGeom>
          <a:ln w="12700">
            <a:noFill/>
          </a:ln>
        </p:spPr>
      </p:pic>
      <p:sp>
        <p:nvSpPr>
          <p:cNvPr id="126" name="PlaceHolder 1"/>
          <p:cNvSpPr>
            <a:spLocks noGrp="1"/>
          </p:cNvSpPr>
          <p:nvPr>
            <p:ph type="sldNum"/>
          </p:nvPr>
        </p:nvSpPr>
        <p:spPr>
          <a:xfrm>
            <a:off x="11785680" y="12344400"/>
            <a:ext cx="5689080" cy="736200"/>
          </a:xfrm>
          <a:prstGeom prst="rect">
            <a:avLst/>
          </a:prstGeom>
        </p:spPr>
        <p:txBody>
          <a:bodyPr lIns="45720" rIns="45720" tIns="45000" bIns="4500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1B8DA4A0-0992-4B82-B7A5-DBF36FD4208D}" type="slidenum">
              <a:rPr b="0" lang="ru-RU" sz="1200" spc="-1" strike="noStrike">
                <a:solidFill>
                  <a:srgbClr val="000000"/>
                </a:solidFill>
                <a:latin typeface="Arial"/>
                <a:ea typeface="Aria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9" Type="http://schemas.openxmlformats.org/officeDocument/2006/relationships/image" Target="../media/image58.png"/><Relationship Id="rId10" Type="http://schemas.openxmlformats.org/officeDocument/2006/relationships/image" Target="../media/image59.png"/><Relationship Id="rId11" Type="http://schemas.openxmlformats.org/officeDocument/2006/relationships/image" Target="../media/image60.png"/><Relationship Id="rId12" Type="http://schemas.openxmlformats.org/officeDocument/2006/relationships/image" Target="../media/image61.png"/><Relationship Id="rId13" Type="http://schemas.openxmlformats.org/officeDocument/2006/relationships/image" Target="../media/image62.png"/><Relationship Id="rId14" Type="http://schemas.openxmlformats.org/officeDocument/2006/relationships/image" Target="../media/image63.png"/><Relationship Id="rId15" Type="http://schemas.openxmlformats.org/officeDocument/2006/relationships/image" Target="../media/image64.png"/><Relationship Id="rId16" Type="http://schemas.openxmlformats.org/officeDocument/2006/relationships/image" Target="../media/image65.png"/><Relationship Id="rId17" Type="http://schemas.openxmlformats.org/officeDocument/2006/relationships/image" Target="../media/image66.png"/><Relationship Id="rId18" Type="http://schemas.openxmlformats.org/officeDocument/2006/relationships/image" Target="../media/image67.png"/><Relationship Id="rId19" Type="http://schemas.openxmlformats.org/officeDocument/2006/relationships/slideLayout" Target="../slideLayouts/slideLayout39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68.png"/><Relationship Id="rId2" Type="http://schemas.openxmlformats.org/officeDocument/2006/relationships/image" Target="../media/image69.png"/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8" Type="http://schemas.openxmlformats.org/officeDocument/2006/relationships/slideLayout" Target="../slideLayouts/slideLayout27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image" Target="../media/image76.png"/><Relationship Id="rId3" Type="http://schemas.openxmlformats.org/officeDocument/2006/relationships/slideLayout" Target="../slideLayouts/slideLayout1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hyperlink" Target="https://faculty.ksu.edu.sa/sites/default/files/color_atlas_of_biochemistry_2nd_ed.pdf" TargetMode="External"/><Relationship Id="rId2" Type="http://schemas.openxmlformats.org/officeDocument/2006/relationships/hyperlink" Target="https://earthobservatory.nasa.gov/features/UVB/uvb_radiation3.php" TargetMode="External"/><Relationship Id="rId3" Type="http://schemas.openxmlformats.org/officeDocument/2006/relationships/hyperlink" Target="https://pubmed.ncbi.nlm.nih.gov/31548595/" TargetMode="External"/><Relationship Id="rId4" Type="http://schemas.openxmlformats.org/officeDocument/2006/relationships/hyperlink" Target="https://pubmed.ncbi.nlm.nih.gov/28516265/" TargetMode="External"/><Relationship Id="rId5" Type="http://schemas.openxmlformats.org/officeDocument/2006/relationships/hyperlink" Target="https://pubmed.ncbi.nlm.nih.gov/22275473/" TargetMode="External"/><Relationship Id="rId6" Type="http://schemas.openxmlformats.org/officeDocument/2006/relationships/hyperlink" Target="https://pubmed.ncbi.nlm.nih.gov/32217340/" TargetMode="External"/><Relationship Id="rId7" Type="http://schemas.openxmlformats.org/officeDocument/2006/relationships/hyperlink" Target="https://www.ncbi.nlm.nih.gov/pmc/articles/PMC3447082/" TargetMode="External"/><Relationship Id="rId8" Type="http://schemas.openxmlformats.org/officeDocument/2006/relationships/hyperlink" Target="https://pubmed.ncbi.nlm.nih.gov/18541825/" TargetMode="External"/><Relationship Id="rId9" Type="http://schemas.openxmlformats.org/officeDocument/2006/relationships/hyperlink" Target="https://pubmed.ncbi.nlm.nih.gov/18635847/" TargetMode="External"/><Relationship Id="rId10" Type="http://schemas.openxmlformats.org/officeDocument/2006/relationships/hyperlink" Target="https://pubmed.ncbi.nlm.nih.gov/18682515/" TargetMode="External"/><Relationship Id="rId11" Type="http://schemas.openxmlformats.org/officeDocument/2006/relationships/hyperlink" Target="https://pubmed.ncbi.nlm.nih.gov/17264183/" TargetMode="External"/><Relationship Id="rId12" Type="http://schemas.openxmlformats.org/officeDocument/2006/relationships/hyperlink" Target="https://pubmed.ncbi.nlm.nih.gov/19307517/" TargetMode="External"/><Relationship Id="rId13" Type="http://schemas.openxmlformats.org/officeDocument/2006/relationships/hyperlink" Target="https://pubmed.ncbi.nlm.nih.gov/19797342/" TargetMode="External"/><Relationship Id="rId14" Type="http://schemas.openxmlformats.org/officeDocument/2006/relationships/image" Target="../media/image77.png"/><Relationship Id="rId15" Type="http://schemas.openxmlformats.org/officeDocument/2006/relationships/slideLayout" Target="../slideLayouts/slideLayout1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78.png"/><Relationship Id="rId2" Type="http://schemas.openxmlformats.org/officeDocument/2006/relationships/slideLayout" Target="../slideLayouts/slideLayout27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slideLayout" Target="../slideLayouts/slideLayout15.xml"/><Relationship Id="rId9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chart" Target="../charts/chart3.xml"/><Relationship Id="rId3" Type="http://schemas.openxmlformats.org/officeDocument/2006/relationships/slideLayout" Target="../slideLayouts/slideLayout1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15.xml"/><Relationship Id="rId4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slideLayout" Target="../slideLayouts/slideLayout27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slideLayout" Target="../slideLayouts/slideLayout1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slideLayout" Target="../slideLayouts/slideLayout2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Relationship Id="rId11" Type="http://schemas.openxmlformats.org/officeDocument/2006/relationships/image" Target="../media/image35.png"/><Relationship Id="rId12" Type="http://schemas.openxmlformats.org/officeDocument/2006/relationships/image" Target="../media/image36.png"/><Relationship Id="rId13" Type="http://schemas.openxmlformats.org/officeDocument/2006/relationships/image" Target="../media/image37.png"/><Relationship Id="rId14" Type="http://schemas.openxmlformats.org/officeDocument/2006/relationships/image" Target="../media/image38.png"/><Relationship Id="rId15" Type="http://schemas.openxmlformats.org/officeDocument/2006/relationships/image" Target="../media/image39.png"/><Relationship Id="rId16" Type="http://schemas.openxmlformats.org/officeDocument/2006/relationships/slideLayout" Target="../slideLayouts/slideLayout27.xml"/><Relationship Id="rId17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0" Type="http://schemas.openxmlformats.org/officeDocument/2006/relationships/image" Target="../media/image49.png"/><Relationship Id="rId11" Type="http://schemas.openxmlformats.org/officeDocument/2006/relationships/slideLayout" Target="../slideLayouts/slideLayout3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age1.jpeg 1" descr=""/>
          <p:cNvPicPr/>
          <p:nvPr/>
        </p:nvPicPr>
        <p:blipFill>
          <a:blip r:embed="rId1"/>
          <a:srcRect l="644" t="2230" r="1483" b="2226"/>
          <a:stretch/>
        </p:blipFill>
        <p:spPr>
          <a:xfrm>
            <a:off x="-171360" y="-228600"/>
            <a:ext cx="26117280" cy="14344200"/>
          </a:xfrm>
          <a:prstGeom prst="rect">
            <a:avLst/>
          </a:prstGeom>
          <a:ln w="12700">
            <a:noFill/>
          </a:ln>
        </p:spPr>
      </p:pic>
      <p:pic>
        <p:nvPicPr>
          <p:cNvPr id="172" name="image5.png" descr="image5.png"/>
          <p:cNvPicPr/>
          <p:nvPr/>
        </p:nvPicPr>
        <p:blipFill>
          <a:blip r:embed="rId2"/>
          <a:stretch/>
        </p:blipFill>
        <p:spPr>
          <a:xfrm>
            <a:off x="1429200" y="927720"/>
            <a:ext cx="3728160" cy="655920"/>
          </a:xfrm>
          <a:prstGeom prst="rect">
            <a:avLst/>
          </a:prstGeom>
          <a:ln w="12700">
            <a:noFill/>
          </a:ln>
        </p:spPr>
      </p:pic>
      <p:sp>
        <p:nvSpPr>
          <p:cNvPr id="173" name="D-Spray"/>
          <p:cNvSpPr/>
          <p:nvPr/>
        </p:nvSpPr>
        <p:spPr>
          <a:xfrm>
            <a:off x="1429200" y="4643640"/>
            <a:ext cx="13570560" cy="20023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12200" spc="-1" strike="noStrike" cap="all">
                <a:solidFill>
                  <a:srgbClr val="fd7042"/>
                </a:solidFill>
                <a:latin typeface="Arial"/>
                <a:ea typeface="Arial"/>
              </a:rPr>
              <a:t>D-S</a:t>
            </a:r>
            <a:r>
              <a:rPr b="1" lang="ru-RU" sz="12200" spc="-1" strike="noStrike">
                <a:solidFill>
                  <a:srgbClr val="fd7042"/>
                </a:solidFill>
                <a:latin typeface="Arial"/>
                <a:ea typeface="Arial"/>
              </a:rPr>
              <a:t>pray</a:t>
            </a:r>
            <a:r>
              <a:rPr b="1" lang="ru-RU" sz="12200" spc="-1" strike="noStrike">
                <a:solidFill>
                  <a:srgbClr val="fd7042"/>
                </a:solidFill>
                <a:latin typeface="Arial"/>
                <a:ea typeface="Arial"/>
              </a:rPr>
              <a:t> 2000</a:t>
            </a:r>
            <a:endParaRPr b="0" lang="ru-RU" sz="12200" spc="-1" strike="noStrike">
              <a:latin typeface="Arial"/>
            </a:endParaRPr>
          </a:p>
        </p:txBody>
      </p:sp>
      <p:sp>
        <p:nvSpPr>
          <p:cNvPr id="174" name="Лучи здоровья"/>
          <p:cNvSpPr/>
          <p:nvPr/>
        </p:nvSpPr>
        <p:spPr>
          <a:xfrm>
            <a:off x="1429200" y="6623640"/>
            <a:ext cx="9445320" cy="12405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uk-UA" sz="7200" spc="-1" strike="noStrike">
                <a:solidFill>
                  <a:srgbClr val="fd7042"/>
                </a:solidFill>
                <a:latin typeface="Arial"/>
                <a:ea typeface="Arial"/>
              </a:rPr>
              <a:t>Промені здоров'я</a:t>
            </a:r>
            <a:endParaRPr b="0" lang="ru-RU" sz="7200" spc="-1" strike="noStrike">
              <a:latin typeface="Arial"/>
            </a:endParaRPr>
          </a:p>
        </p:txBody>
      </p:sp>
      <p:sp>
        <p:nvSpPr>
          <p:cNvPr id="175" name="В 5 раз больше витамина D"/>
          <p:cNvSpPr/>
          <p:nvPr/>
        </p:nvSpPr>
        <p:spPr>
          <a:xfrm>
            <a:off x="1429200" y="8109000"/>
            <a:ext cx="10816920" cy="11304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uk-UA" sz="6000" spc="-1" strike="noStrike">
                <a:solidFill>
                  <a:srgbClr val="ffffff"/>
                </a:solidFill>
                <a:latin typeface="Arial"/>
                <a:ea typeface="Arial"/>
              </a:rPr>
              <a:t>У 5 разів більше вітаміну </a:t>
            </a:r>
            <a:r>
              <a:rPr b="0" lang="en-US" sz="6000" spc="-1" strike="noStrike">
                <a:solidFill>
                  <a:srgbClr val="ffffff"/>
                </a:solidFill>
                <a:latin typeface="Arial"/>
                <a:ea typeface="Arial"/>
              </a:rPr>
              <a:t>D</a:t>
            </a:r>
            <a:r>
              <a:rPr b="0" lang="en-US" sz="6000" spc="-1" strike="noStrike" baseline="-25000">
                <a:solidFill>
                  <a:srgbClr val="ffffff"/>
                </a:solidFill>
                <a:latin typeface="Arial"/>
                <a:ea typeface="Arial"/>
              </a:rPr>
              <a:t>3</a:t>
            </a:r>
            <a:r>
              <a:rPr b="0" lang="en-US" sz="6000" spc="-1" strike="noStrike">
                <a:solidFill>
                  <a:srgbClr val="ffffff"/>
                </a:solidFill>
                <a:latin typeface="Arial"/>
                <a:ea typeface="Arial"/>
              </a:rPr>
              <a:t>*</a:t>
            </a:r>
            <a:endParaRPr b="0" lang="ru-RU" sz="6000" spc="-1" strike="noStrike">
              <a:latin typeface="Arial"/>
            </a:endParaRPr>
          </a:p>
        </p:txBody>
      </p:sp>
      <p:sp>
        <p:nvSpPr>
          <p:cNvPr id="176" name="В 5 раз больше витамина D"/>
          <p:cNvSpPr/>
          <p:nvPr/>
        </p:nvSpPr>
        <p:spPr>
          <a:xfrm>
            <a:off x="1429200" y="12732840"/>
            <a:ext cx="10816920" cy="5472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3000" spc="-1" strike="noStrike">
                <a:solidFill>
                  <a:srgbClr val="fd7042"/>
                </a:solidFill>
                <a:latin typeface="Arial"/>
                <a:ea typeface="Arial"/>
              </a:rPr>
              <a:t>*</a:t>
            </a:r>
            <a:r>
              <a:rPr b="0" lang="uk-UA" sz="3000" spc="-1" strike="noStrike">
                <a:solidFill>
                  <a:srgbClr val="fd7042"/>
                </a:solidFill>
                <a:latin typeface="Arial"/>
                <a:ea typeface="Arial"/>
              </a:rPr>
              <a:t>порівняно із продуктом </a:t>
            </a:r>
            <a:r>
              <a:rPr b="0" lang="ru-RU" sz="3000" spc="-1" strike="noStrike">
                <a:solidFill>
                  <a:srgbClr val="fd7042"/>
                </a:solidFill>
                <a:latin typeface="Arial"/>
                <a:ea typeface="Arial"/>
              </a:rPr>
              <a:t>D-Spray</a:t>
            </a:r>
            <a:endParaRPr b="0" lang="ru-RU" sz="3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image40.png" descr="image40.png"/>
          <p:cNvPicPr/>
          <p:nvPr/>
        </p:nvPicPr>
        <p:blipFill>
          <a:blip r:embed="rId1"/>
          <a:srcRect l="7295" t="0" r="7295" b="0"/>
          <a:stretch/>
        </p:blipFill>
        <p:spPr>
          <a:xfrm>
            <a:off x="1573560" y="8628840"/>
            <a:ext cx="1244520" cy="1399680"/>
          </a:xfrm>
          <a:prstGeom prst="rect">
            <a:avLst/>
          </a:prstGeom>
          <a:ln w="12700">
            <a:noFill/>
          </a:ln>
        </p:spPr>
      </p:pic>
      <p:sp>
        <p:nvSpPr>
          <p:cNvPr id="307" name="Кружок"/>
          <p:cNvSpPr/>
          <p:nvPr/>
        </p:nvSpPr>
        <p:spPr>
          <a:xfrm>
            <a:off x="1418760" y="8526240"/>
            <a:ext cx="1554120" cy="1554120"/>
          </a:xfrm>
          <a:prstGeom prst="ellipse">
            <a:avLst/>
          </a:prstGeom>
          <a:noFill/>
          <a:ln w="38100">
            <a:solidFill>
              <a:srgbClr val="fdf098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08" name="image41.png" descr="image41.png"/>
          <p:cNvPicPr/>
          <p:nvPr/>
        </p:nvPicPr>
        <p:blipFill>
          <a:blip r:embed="rId2"/>
          <a:stretch/>
        </p:blipFill>
        <p:spPr>
          <a:xfrm>
            <a:off x="-785160" y="7197120"/>
            <a:ext cx="24893640" cy="583560"/>
          </a:xfrm>
          <a:prstGeom prst="rect">
            <a:avLst/>
          </a:prstGeom>
          <a:ln w="12700">
            <a:noFill/>
          </a:ln>
        </p:spPr>
      </p:pic>
      <p:pic>
        <p:nvPicPr>
          <p:cNvPr id="309" name="image7.png" descr="image7.png"/>
          <p:cNvPicPr/>
          <p:nvPr/>
        </p:nvPicPr>
        <p:blipFill>
          <a:blip r:embed="rId3"/>
          <a:stretch/>
        </p:blipFill>
        <p:spPr>
          <a:xfrm>
            <a:off x="1537560" y="12793680"/>
            <a:ext cx="1773720" cy="311040"/>
          </a:xfrm>
          <a:prstGeom prst="rect">
            <a:avLst/>
          </a:prstGeom>
          <a:ln w="12700">
            <a:noFill/>
          </a:ln>
        </p:spPr>
      </p:pic>
      <p:sp>
        <p:nvSpPr>
          <p:cNvPr id="310" name="D-Spray"/>
          <p:cNvSpPr/>
          <p:nvPr/>
        </p:nvSpPr>
        <p:spPr>
          <a:xfrm>
            <a:off x="22411440" y="12786120"/>
            <a:ext cx="1120680" cy="417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r">
              <a:lnSpc>
                <a:spcPct val="9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2d2d2e"/>
                </a:solidFill>
                <a:latin typeface="Arial"/>
                <a:ea typeface="Arial"/>
              </a:rPr>
              <a:t>D-Spray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311" name="image12.png" descr="image12.png"/>
          <p:cNvPicPr/>
          <p:nvPr/>
        </p:nvPicPr>
        <p:blipFill>
          <a:blip r:embed="rId4"/>
          <a:stretch/>
        </p:blipFill>
        <p:spPr>
          <a:xfrm>
            <a:off x="23622480" y="-11771280"/>
            <a:ext cx="19628640" cy="13714920"/>
          </a:xfrm>
          <a:prstGeom prst="rect">
            <a:avLst/>
          </a:prstGeom>
          <a:ln w="12700">
            <a:noFill/>
          </a:ln>
        </p:spPr>
      </p:pic>
      <p:sp>
        <p:nvSpPr>
          <p:cNvPr id="312" name="Часто люди не замечают  симптомы дефицита витамина D"/>
          <p:cNvSpPr/>
          <p:nvPr/>
        </p:nvSpPr>
        <p:spPr>
          <a:xfrm>
            <a:off x="1304280" y="707040"/>
            <a:ext cx="22170600" cy="27482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uk-UA" sz="8000" spc="-1" strike="noStrike">
                <a:solidFill>
                  <a:srgbClr val="ffffff"/>
                </a:solidFill>
                <a:latin typeface="Arial"/>
                <a:ea typeface="Arial"/>
              </a:rPr>
              <a:t>Часто люди не помічають </a:t>
            </a:r>
            <a:br/>
            <a:r>
              <a:rPr b="1" lang="uk-UA" sz="8000" spc="-1" strike="noStrike">
                <a:solidFill>
                  <a:srgbClr val="fdf098"/>
                </a:solidFill>
                <a:latin typeface="Arial"/>
                <a:ea typeface="Arial"/>
              </a:rPr>
              <a:t>симптоми дефіциту </a:t>
            </a:r>
            <a:r>
              <a:rPr b="1" lang="uk-UA" sz="8000" spc="-1" strike="noStrike">
                <a:solidFill>
                  <a:srgbClr val="ffffff"/>
                </a:solidFill>
                <a:latin typeface="Arial"/>
                <a:ea typeface="Arial"/>
              </a:rPr>
              <a:t>вітаміну D</a:t>
            </a:r>
            <a:r>
              <a:rPr b="1" lang="en-US" sz="8000" spc="-1" strike="noStrike" baseline="-25000">
                <a:solidFill>
                  <a:srgbClr val="ffffff"/>
                </a:solidFill>
                <a:latin typeface="Arial"/>
                <a:ea typeface="Arial"/>
              </a:rPr>
              <a:t>3</a:t>
            </a:r>
            <a:r>
              <a:rPr b="1" lang="en-US" sz="8000" spc="-1" strike="noStrike">
                <a:solidFill>
                  <a:srgbClr val="ffffff"/>
                </a:solidFill>
                <a:latin typeface="Arial"/>
                <a:ea typeface="Arial"/>
              </a:rPr>
              <a:t> </a:t>
            </a:r>
            <a:endParaRPr b="0" lang="ru-RU" sz="8000" spc="-1" strike="noStrike">
              <a:latin typeface="Arial"/>
            </a:endParaRPr>
          </a:p>
        </p:txBody>
      </p:sp>
      <p:grpSp>
        <p:nvGrpSpPr>
          <p:cNvPr id="313" name="Сгруппировать"/>
          <p:cNvGrpSpPr/>
          <p:nvPr/>
        </p:nvGrpSpPr>
        <p:grpSpPr>
          <a:xfrm>
            <a:off x="23724360" y="-2041920"/>
            <a:ext cx="3853440" cy="4946040"/>
            <a:chOff x="23724360" y="-2041920"/>
            <a:chExt cx="3853440" cy="4946040"/>
          </a:xfrm>
        </p:grpSpPr>
        <p:pic>
          <p:nvPicPr>
            <p:cNvPr id="314" name="image13.png" descr="image13.png"/>
            <p:cNvPicPr/>
            <p:nvPr/>
          </p:nvPicPr>
          <p:blipFill>
            <a:blip r:embed="rId5"/>
            <a:stretch/>
          </p:blipFill>
          <p:spPr>
            <a:xfrm>
              <a:off x="26060760" y="-1580400"/>
              <a:ext cx="1517040" cy="448452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315" name="image14.png" descr="image14.png"/>
            <p:cNvPicPr/>
            <p:nvPr/>
          </p:nvPicPr>
          <p:blipFill>
            <a:blip r:embed="rId6">
              <a:alphaModFix amt="76000"/>
            </a:blip>
            <a:stretch/>
          </p:blipFill>
          <p:spPr>
            <a:xfrm flipH="1">
              <a:off x="23724360" y="-2041920"/>
              <a:ext cx="2631240" cy="183816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316" name="О гиповитаминозе могут косвенно сообщать некоторые признаки.…"/>
          <p:cNvSpPr/>
          <p:nvPr/>
        </p:nvSpPr>
        <p:spPr>
          <a:xfrm>
            <a:off x="1323000" y="4084200"/>
            <a:ext cx="20256840" cy="14580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uk-UA" sz="3600" spc="-111" strike="noStrike">
                <a:solidFill>
                  <a:srgbClr val="ffffff"/>
                </a:solidFill>
                <a:latin typeface="Arial"/>
                <a:ea typeface="Arial"/>
              </a:rPr>
              <a:t>Про гіповітаміноз можуть опосередковано сигналізувати деякі ознаки.</a:t>
            </a:r>
            <a:endParaRPr b="0" lang="ru-RU" sz="3600" spc="-1" strike="noStrike">
              <a:latin typeface="Arial"/>
            </a:endParaRPr>
          </a:p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uk-UA" sz="3600" spc="-111" strike="noStrike">
                <a:solidFill>
                  <a:srgbClr val="ffffff"/>
                </a:solidFill>
                <a:latin typeface="Arial"/>
                <a:ea typeface="Arial"/>
              </a:rPr>
              <a:t>З-поміж них можуть бути: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317" name="Хрупкость костей, боли в спине и суставах"/>
          <p:cNvSpPr/>
          <p:nvPr/>
        </p:nvSpPr>
        <p:spPr>
          <a:xfrm>
            <a:off x="1335600" y="10393200"/>
            <a:ext cx="3317400" cy="1841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uk-UA" sz="3100" spc="-97" strike="noStrike">
                <a:solidFill>
                  <a:srgbClr val="ffffff"/>
                </a:solidFill>
                <a:latin typeface="Arial"/>
                <a:ea typeface="Arial"/>
              </a:rPr>
              <a:t>Крихкість кісток, болі у спині</a:t>
            </a:r>
            <a:br/>
            <a:r>
              <a:rPr b="0" lang="uk-UA" sz="3100" spc="-97" strike="noStrike">
                <a:solidFill>
                  <a:srgbClr val="ffffff"/>
                </a:solidFill>
                <a:latin typeface="Arial"/>
                <a:ea typeface="Arial"/>
              </a:rPr>
              <a:t>та суглобах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318" name="Изменения настроения — апатия"/>
          <p:cNvSpPr/>
          <p:nvPr/>
        </p:nvSpPr>
        <p:spPr>
          <a:xfrm>
            <a:off x="20506320" y="10425240"/>
            <a:ext cx="2934000" cy="16711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0" lang="uk-UA" sz="3100" spc="-103" strike="noStrike">
                <a:solidFill>
                  <a:srgbClr val="ffffff"/>
                </a:solidFill>
                <a:latin typeface="Arial"/>
                <a:ea typeface="Arial"/>
              </a:rPr>
              <a:t>Зміни</a:t>
            </a:r>
            <a:br/>
            <a:r>
              <a:rPr b="0" lang="uk-UA" sz="3100" spc="-103" strike="noStrike">
                <a:solidFill>
                  <a:srgbClr val="ffffff"/>
                </a:solidFill>
                <a:latin typeface="Arial"/>
                <a:ea typeface="Arial"/>
              </a:rPr>
              <a:t>настрою — апатія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319" name="Снижение выносливости"/>
          <p:cNvSpPr/>
          <p:nvPr/>
        </p:nvSpPr>
        <p:spPr>
          <a:xfrm>
            <a:off x="8973360" y="10433520"/>
            <a:ext cx="3317400" cy="11613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0" lang="uk-UA" sz="3100" spc="-1" strike="noStrike">
                <a:solidFill>
                  <a:srgbClr val="ffffff"/>
                </a:solidFill>
                <a:latin typeface="Arial"/>
                <a:ea typeface="Arial"/>
              </a:rPr>
              <a:t>Зниження</a:t>
            </a:r>
            <a:br/>
            <a:r>
              <a:rPr b="0" lang="uk-UA" sz="3100" spc="-1" strike="noStrike">
                <a:solidFill>
                  <a:srgbClr val="ffffff"/>
                </a:solidFill>
                <a:latin typeface="Arial"/>
                <a:ea typeface="Arial"/>
              </a:rPr>
              <a:t>витривалості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320" name="Мышечная слабость"/>
          <p:cNvSpPr/>
          <p:nvPr/>
        </p:nvSpPr>
        <p:spPr>
          <a:xfrm>
            <a:off x="5173200" y="10433520"/>
            <a:ext cx="2447640" cy="11613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0" lang="uk-UA" sz="3100" spc="-103" strike="noStrike">
                <a:solidFill>
                  <a:srgbClr val="ffffff"/>
                </a:solidFill>
                <a:latin typeface="Arial"/>
                <a:ea typeface="Arial"/>
              </a:rPr>
              <a:t>М'язова слабкість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321" name="Частые респираторные инфекции"/>
          <p:cNvSpPr/>
          <p:nvPr/>
        </p:nvSpPr>
        <p:spPr>
          <a:xfrm>
            <a:off x="12858480" y="10425240"/>
            <a:ext cx="3130560" cy="16711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0" lang="uk-UA" sz="3100" spc="-1" strike="noStrike">
                <a:solidFill>
                  <a:srgbClr val="ffffff"/>
                </a:solidFill>
                <a:latin typeface="Arial"/>
                <a:ea typeface="Arial"/>
              </a:rPr>
              <a:t>Часті респіраторні інфекції 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322" name="Обострение кожных заболеваний"/>
          <p:cNvSpPr/>
          <p:nvPr/>
        </p:nvSpPr>
        <p:spPr>
          <a:xfrm>
            <a:off x="16682400" y="10425240"/>
            <a:ext cx="3130560" cy="16711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0" lang="uk-UA" sz="3100" spc="-1" strike="noStrike">
                <a:solidFill>
                  <a:srgbClr val="ffffff"/>
                </a:solidFill>
                <a:latin typeface="Arial"/>
                <a:ea typeface="Arial"/>
              </a:rPr>
              <a:t>Загострення шкірних захворювань</a:t>
            </a:r>
            <a:endParaRPr b="0" lang="ru-RU" sz="3100" spc="-1" strike="noStrike">
              <a:latin typeface="Arial"/>
            </a:endParaRPr>
          </a:p>
        </p:txBody>
      </p:sp>
      <p:grpSp>
        <p:nvGrpSpPr>
          <p:cNvPr id="323" name="Сгруппировать"/>
          <p:cNvGrpSpPr/>
          <p:nvPr/>
        </p:nvGrpSpPr>
        <p:grpSpPr>
          <a:xfrm>
            <a:off x="2040120" y="7380360"/>
            <a:ext cx="311040" cy="1150560"/>
            <a:chOff x="2040120" y="7380360"/>
            <a:chExt cx="311040" cy="1150560"/>
          </a:xfrm>
        </p:grpSpPr>
        <p:sp>
          <p:nvSpPr>
            <p:cNvPr id="324" name="Кружок"/>
            <p:cNvSpPr/>
            <p:nvPr/>
          </p:nvSpPr>
          <p:spPr>
            <a:xfrm rot="16200000">
              <a:off x="2040120" y="7380360"/>
              <a:ext cx="311040" cy="311040"/>
            </a:xfrm>
            <a:prstGeom prst="ellipse">
              <a:avLst/>
            </a:prstGeom>
            <a:solidFill>
              <a:srgbClr val="faf0a3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5" name="Линия"/>
            <p:cNvSpPr/>
            <p:nvPr/>
          </p:nvSpPr>
          <p:spPr>
            <a:xfrm flipV="1">
              <a:off x="2196000" y="7582680"/>
              <a:ext cx="360" cy="948240"/>
            </a:xfrm>
            <a:prstGeom prst="line">
              <a:avLst/>
            </a:prstGeom>
            <a:ln w="38100">
              <a:solidFill>
                <a:srgbClr val="fdf098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26" name="Сгруппировать"/>
          <p:cNvGrpSpPr/>
          <p:nvPr/>
        </p:nvGrpSpPr>
        <p:grpSpPr>
          <a:xfrm>
            <a:off x="5891400" y="7380360"/>
            <a:ext cx="311040" cy="1150560"/>
            <a:chOff x="5891400" y="7380360"/>
            <a:chExt cx="311040" cy="1150560"/>
          </a:xfrm>
        </p:grpSpPr>
        <p:sp>
          <p:nvSpPr>
            <p:cNvPr id="327" name="Кружок"/>
            <p:cNvSpPr/>
            <p:nvPr/>
          </p:nvSpPr>
          <p:spPr>
            <a:xfrm rot="16200000">
              <a:off x="5891400" y="7380360"/>
              <a:ext cx="311040" cy="311040"/>
            </a:xfrm>
            <a:prstGeom prst="ellipse">
              <a:avLst/>
            </a:prstGeom>
            <a:solidFill>
              <a:srgbClr val="faf0a3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8" name="Линия"/>
            <p:cNvSpPr/>
            <p:nvPr/>
          </p:nvSpPr>
          <p:spPr>
            <a:xfrm flipV="1">
              <a:off x="6047280" y="7582680"/>
              <a:ext cx="360" cy="948240"/>
            </a:xfrm>
            <a:prstGeom prst="line">
              <a:avLst/>
            </a:prstGeom>
            <a:ln w="38100">
              <a:solidFill>
                <a:srgbClr val="fdf098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29" name="Сгруппировать"/>
          <p:cNvGrpSpPr/>
          <p:nvPr/>
        </p:nvGrpSpPr>
        <p:grpSpPr>
          <a:xfrm>
            <a:off x="9704520" y="7380360"/>
            <a:ext cx="311040" cy="1150560"/>
            <a:chOff x="9704520" y="7380360"/>
            <a:chExt cx="311040" cy="1150560"/>
          </a:xfrm>
        </p:grpSpPr>
        <p:sp>
          <p:nvSpPr>
            <p:cNvPr id="330" name="Кружок"/>
            <p:cNvSpPr/>
            <p:nvPr/>
          </p:nvSpPr>
          <p:spPr>
            <a:xfrm rot="16200000">
              <a:off x="9704520" y="7380360"/>
              <a:ext cx="311040" cy="311040"/>
            </a:xfrm>
            <a:prstGeom prst="ellipse">
              <a:avLst/>
            </a:prstGeom>
            <a:solidFill>
              <a:srgbClr val="faf0a3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1" name="Линия"/>
            <p:cNvSpPr/>
            <p:nvPr/>
          </p:nvSpPr>
          <p:spPr>
            <a:xfrm flipV="1">
              <a:off x="9860400" y="7582680"/>
              <a:ext cx="360" cy="948240"/>
            </a:xfrm>
            <a:prstGeom prst="line">
              <a:avLst/>
            </a:prstGeom>
            <a:ln w="38100">
              <a:solidFill>
                <a:srgbClr val="fdf098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32" name="Сгруппировать"/>
          <p:cNvGrpSpPr/>
          <p:nvPr/>
        </p:nvGrpSpPr>
        <p:grpSpPr>
          <a:xfrm>
            <a:off x="13530240" y="7380360"/>
            <a:ext cx="311040" cy="1150560"/>
            <a:chOff x="13530240" y="7380360"/>
            <a:chExt cx="311040" cy="1150560"/>
          </a:xfrm>
        </p:grpSpPr>
        <p:sp>
          <p:nvSpPr>
            <p:cNvPr id="333" name="Кружок"/>
            <p:cNvSpPr/>
            <p:nvPr/>
          </p:nvSpPr>
          <p:spPr>
            <a:xfrm rot="16200000">
              <a:off x="13530240" y="7380360"/>
              <a:ext cx="311040" cy="311040"/>
            </a:xfrm>
            <a:prstGeom prst="ellipse">
              <a:avLst/>
            </a:prstGeom>
            <a:solidFill>
              <a:srgbClr val="faf0a3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4" name="Линия"/>
            <p:cNvSpPr/>
            <p:nvPr/>
          </p:nvSpPr>
          <p:spPr>
            <a:xfrm flipV="1">
              <a:off x="13685760" y="7582680"/>
              <a:ext cx="360" cy="948240"/>
            </a:xfrm>
            <a:prstGeom prst="line">
              <a:avLst/>
            </a:prstGeom>
            <a:ln w="38100">
              <a:solidFill>
                <a:srgbClr val="fdf098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35" name="Сгруппировать"/>
          <p:cNvGrpSpPr/>
          <p:nvPr/>
        </p:nvGrpSpPr>
        <p:grpSpPr>
          <a:xfrm>
            <a:off x="17406720" y="7380360"/>
            <a:ext cx="311040" cy="1150560"/>
            <a:chOff x="17406720" y="7380360"/>
            <a:chExt cx="311040" cy="1150560"/>
          </a:xfrm>
        </p:grpSpPr>
        <p:sp>
          <p:nvSpPr>
            <p:cNvPr id="336" name="Кружок"/>
            <p:cNvSpPr/>
            <p:nvPr/>
          </p:nvSpPr>
          <p:spPr>
            <a:xfrm rot="16200000">
              <a:off x="17406720" y="7380360"/>
              <a:ext cx="311040" cy="311040"/>
            </a:xfrm>
            <a:prstGeom prst="ellipse">
              <a:avLst/>
            </a:prstGeom>
            <a:solidFill>
              <a:srgbClr val="faf0a3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7" name="Линия"/>
            <p:cNvSpPr/>
            <p:nvPr/>
          </p:nvSpPr>
          <p:spPr>
            <a:xfrm flipV="1">
              <a:off x="17562600" y="7582680"/>
              <a:ext cx="360" cy="948240"/>
            </a:xfrm>
            <a:prstGeom prst="line">
              <a:avLst/>
            </a:prstGeom>
            <a:ln w="38100">
              <a:solidFill>
                <a:srgbClr val="fdf098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38" name="Сгруппировать"/>
          <p:cNvGrpSpPr/>
          <p:nvPr/>
        </p:nvGrpSpPr>
        <p:grpSpPr>
          <a:xfrm>
            <a:off x="21207240" y="7380360"/>
            <a:ext cx="311040" cy="1150560"/>
            <a:chOff x="21207240" y="7380360"/>
            <a:chExt cx="311040" cy="1150560"/>
          </a:xfrm>
        </p:grpSpPr>
        <p:sp>
          <p:nvSpPr>
            <p:cNvPr id="339" name="Кружок"/>
            <p:cNvSpPr/>
            <p:nvPr/>
          </p:nvSpPr>
          <p:spPr>
            <a:xfrm rot="16200000">
              <a:off x="21207240" y="7380360"/>
              <a:ext cx="311040" cy="311040"/>
            </a:xfrm>
            <a:prstGeom prst="ellipse">
              <a:avLst/>
            </a:prstGeom>
            <a:solidFill>
              <a:srgbClr val="faf0a3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0" name="Линия"/>
            <p:cNvSpPr/>
            <p:nvPr/>
          </p:nvSpPr>
          <p:spPr>
            <a:xfrm flipV="1">
              <a:off x="21363120" y="7582680"/>
              <a:ext cx="360" cy="948240"/>
            </a:xfrm>
            <a:prstGeom prst="line">
              <a:avLst/>
            </a:prstGeom>
            <a:ln w="38100">
              <a:solidFill>
                <a:srgbClr val="fdf098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341" name="image41.png" descr="image41.png"/>
          <p:cNvPicPr/>
          <p:nvPr/>
        </p:nvPicPr>
        <p:blipFill>
          <a:blip r:embed="rId7"/>
          <a:stretch/>
        </p:blipFill>
        <p:spPr>
          <a:xfrm>
            <a:off x="22205880" y="7197120"/>
            <a:ext cx="24893640" cy="583560"/>
          </a:xfrm>
          <a:prstGeom prst="rect">
            <a:avLst/>
          </a:prstGeom>
          <a:ln w="12700">
            <a:noFill/>
          </a:ln>
        </p:spPr>
      </p:pic>
      <p:grpSp>
        <p:nvGrpSpPr>
          <p:cNvPr id="342" name="Сгруппировать"/>
          <p:cNvGrpSpPr/>
          <p:nvPr/>
        </p:nvGrpSpPr>
        <p:grpSpPr>
          <a:xfrm>
            <a:off x="-785160" y="6875280"/>
            <a:ext cx="49408920" cy="583560"/>
            <a:chOff x="-785160" y="6875280"/>
            <a:chExt cx="49408920" cy="583560"/>
          </a:xfrm>
        </p:grpSpPr>
        <p:pic>
          <p:nvPicPr>
            <p:cNvPr id="343" name="image41.png" descr="image41.png"/>
            <p:cNvPicPr/>
            <p:nvPr/>
          </p:nvPicPr>
          <p:blipFill>
            <a:blip r:embed="rId8">
              <a:alphaModFix amt="47000"/>
            </a:blip>
            <a:stretch/>
          </p:blipFill>
          <p:spPr>
            <a:xfrm>
              <a:off x="-785160" y="6875280"/>
              <a:ext cx="24893640" cy="58356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344" name="image41.png" descr="image41.png"/>
            <p:cNvPicPr/>
            <p:nvPr/>
          </p:nvPicPr>
          <p:blipFill>
            <a:blip r:embed="rId9">
              <a:alphaModFix amt="48000"/>
            </a:blip>
            <a:stretch/>
          </p:blipFill>
          <p:spPr>
            <a:xfrm>
              <a:off x="23730120" y="6875280"/>
              <a:ext cx="24893640" cy="583560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345" name="Сгруппировать"/>
          <p:cNvGrpSpPr/>
          <p:nvPr/>
        </p:nvGrpSpPr>
        <p:grpSpPr>
          <a:xfrm>
            <a:off x="-785160" y="7548480"/>
            <a:ext cx="49408920" cy="583560"/>
            <a:chOff x="-785160" y="7548480"/>
            <a:chExt cx="49408920" cy="583560"/>
          </a:xfrm>
        </p:grpSpPr>
        <p:pic>
          <p:nvPicPr>
            <p:cNvPr id="346" name="image41.png" descr="image41.png"/>
            <p:cNvPicPr/>
            <p:nvPr/>
          </p:nvPicPr>
          <p:blipFill>
            <a:blip r:embed="rId10">
              <a:alphaModFix amt="47000"/>
            </a:blip>
            <a:stretch/>
          </p:blipFill>
          <p:spPr>
            <a:xfrm>
              <a:off x="-785160" y="7548480"/>
              <a:ext cx="24893640" cy="58356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347" name="image41.png" descr="image41.png"/>
            <p:cNvPicPr/>
            <p:nvPr/>
          </p:nvPicPr>
          <p:blipFill>
            <a:blip r:embed="rId11">
              <a:alphaModFix amt="48000"/>
            </a:blip>
            <a:stretch/>
          </p:blipFill>
          <p:spPr>
            <a:xfrm>
              <a:off x="23730120" y="7548480"/>
              <a:ext cx="24893640" cy="583560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348" name="Сгруппировать"/>
          <p:cNvGrpSpPr/>
          <p:nvPr/>
        </p:nvGrpSpPr>
        <p:grpSpPr>
          <a:xfrm>
            <a:off x="-785160" y="7964640"/>
            <a:ext cx="49408920" cy="583560"/>
            <a:chOff x="-785160" y="7964640"/>
            <a:chExt cx="49408920" cy="583560"/>
          </a:xfrm>
        </p:grpSpPr>
        <p:pic>
          <p:nvPicPr>
            <p:cNvPr id="349" name="image41.png" descr="image41.png"/>
            <p:cNvPicPr/>
            <p:nvPr/>
          </p:nvPicPr>
          <p:blipFill>
            <a:blip r:embed="rId12">
              <a:alphaModFix amt="7000"/>
            </a:blip>
            <a:stretch/>
          </p:blipFill>
          <p:spPr>
            <a:xfrm>
              <a:off x="-785160" y="7964640"/>
              <a:ext cx="24893640" cy="58356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350" name="image41.png" descr="image41.png"/>
            <p:cNvPicPr/>
            <p:nvPr/>
          </p:nvPicPr>
          <p:blipFill>
            <a:blip r:embed="rId13">
              <a:alphaModFix amt="6000"/>
            </a:blip>
            <a:stretch/>
          </p:blipFill>
          <p:spPr>
            <a:xfrm>
              <a:off x="23730120" y="7964640"/>
              <a:ext cx="24893640" cy="583560"/>
            </a:xfrm>
            <a:prstGeom prst="rect">
              <a:avLst/>
            </a:prstGeom>
            <a:ln w="12700">
              <a:noFill/>
            </a:ln>
          </p:spPr>
        </p:pic>
      </p:grpSp>
      <p:pic>
        <p:nvPicPr>
          <p:cNvPr id="351" name="image42.png" descr="image42.png"/>
          <p:cNvPicPr/>
          <p:nvPr/>
        </p:nvPicPr>
        <p:blipFill>
          <a:blip r:embed="rId14"/>
          <a:srcRect l="287" t="0" r="287" b="0"/>
          <a:stretch/>
        </p:blipFill>
        <p:spPr>
          <a:xfrm>
            <a:off x="16944480" y="8692920"/>
            <a:ext cx="1342440" cy="1297080"/>
          </a:xfrm>
          <a:prstGeom prst="rect">
            <a:avLst/>
          </a:prstGeom>
          <a:ln w="12700">
            <a:noFill/>
          </a:ln>
        </p:spPr>
      </p:pic>
      <p:pic>
        <p:nvPicPr>
          <p:cNvPr id="352" name="image43.png" descr="image43.png"/>
          <p:cNvPicPr/>
          <p:nvPr/>
        </p:nvPicPr>
        <p:blipFill>
          <a:blip r:embed="rId15"/>
          <a:srcRect l="287" t="0" r="287" b="0"/>
          <a:stretch/>
        </p:blipFill>
        <p:spPr>
          <a:xfrm>
            <a:off x="5432040" y="8709120"/>
            <a:ext cx="1230120" cy="1188360"/>
          </a:xfrm>
          <a:prstGeom prst="rect">
            <a:avLst/>
          </a:prstGeom>
          <a:ln w="12700">
            <a:noFill/>
          </a:ln>
        </p:spPr>
      </p:pic>
      <p:pic>
        <p:nvPicPr>
          <p:cNvPr id="353" name="image44.png" descr="image44.png"/>
          <p:cNvPicPr/>
          <p:nvPr/>
        </p:nvPicPr>
        <p:blipFill>
          <a:blip r:embed="rId16"/>
          <a:srcRect l="287" t="0" r="287" b="0"/>
          <a:stretch/>
        </p:blipFill>
        <p:spPr>
          <a:xfrm>
            <a:off x="13002120" y="8680320"/>
            <a:ext cx="1342440" cy="1297080"/>
          </a:xfrm>
          <a:prstGeom prst="rect">
            <a:avLst/>
          </a:prstGeom>
          <a:ln w="12700">
            <a:noFill/>
          </a:ln>
        </p:spPr>
      </p:pic>
      <p:pic>
        <p:nvPicPr>
          <p:cNvPr id="354" name="image45.png" descr="image45.png"/>
          <p:cNvPicPr/>
          <p:nvPr/>
        </p:nvPicPr>
        <p:blipFill>
          <a:blip r:embed="rId17"/>
          <a:srcRect l="287" t="0" r="287" b="0"/>
          <a:stretch/>
        </p:blipFill>
        <p:spPr>
          <a:xfrm>
            <a:off x="20622600" y="8616240"/>
            <a:ext cx="1395720" cy="1348560"/>
          </a:xfrm>
          <a:prstGeom prst="rect">
            <a:avLst/>
          </a:prstGeom>
          <a:ln w="12700">
            <a:noFill/>
          </a:ln>
        </p:spPr>
      </p:pic>
      <p:sp>
        <p:nvSpPr>
          <p:cNvPr id="355" name="Кружок"/>
          <p:cNvSpPr/>
          <p:nvPr/>
        </p:nvSpPr>
        <p:spPr>
          <a:xfrm>
            <a:off x="5250960" y="8526240"/>
            <a:ext cx="1554120" cy="1554120"/>
          </a:xfrm>
          <a:prstGeom prst="ellipse">
            <a:avLst/>
          </a:prstGeom>
          <a:noFill/>
          <a:ln w="38100">
            <a:solidFill>
              <a:srgbClr val="fdf09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6" name="Кружок"/>
          <p:cNvSpPr/>
          <p:nvPr/>
        </p:nvSpPr>
        <p:spPr>
          <a:xfrm>
            <a:off x="9082800" y="8526240"/>
            <a:ext cx="1554120" cy="1554120"/>
          </a:xfrm>
          <a:prstGeom prst="ellipse">
            <a:avLst/>
          </a:prstGeom>
          <a:noFill/>
          <a:ln w="38100">
            <a:solidFill>
              <a:srgbClr val="fdf09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7" name="Кружок"/>
          <p:cNvSpPr/>
          <p:nvPr/>
        </p:nvSpPr>
        <p:spPr>
          <a:xfrm>
            <a:off x="12908880" y="8526240"/>
            <a:ext cx="1554120" cy="1554120"/>
          </a:xfrm>
          <a:prstGeom prst="ellipse">
            <a:avLst/>
          </a:prstGeom>
          <a:noFill/>
          <a:ln w="38100">
            <a:solidFill>
              <a:srgbClr val="fdf09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8" name="Кружок"/>
          <p:cNvSpPr/>
          <p:nvPr/>
        </p:nvSpPr>
        <p:spPr>
          <a:xfrm>
            <a:off x="16785360" y="8526240"/>
            <a:ext cx="1554120" cy="1554120"/>
          </a:xfrm>
          <a:prstGeom prst="ellipse">
            <a:avLst/>
          </a:prstGeom>
          <a:noFill/>
          <a:ln w="38100">
            <a:solidFill>
              <a:srgbClr val="fdf09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9" name="Кружок"/>
          <p:cNvSpPr/>
          <p:nvPr/>
        </p:nvSpPr>
        <p:spPr>
          <a:xfrm>
            <a:off x="20556000" y="8526240"/>
            <a:ext cx="1554120" cy="1554120"/>
          </a:xfrm>
          <a:prstGeom prst="ellipse">
            <a:avLst/>
          </a:prstGeom>
          <a:noFill/>
          <a:ln w="38100">
            <a:solidFill>
              <a:srgbClr val="fdf098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60" name="image46.png" descr="image46.png"/>
          <p:cNvPicPr/>
          <p:nvPr/>
        </p:nvPicPr>
        <p:blipFill>
          <a:blip r:embed="rId18"/>
          <a:stretch/>
        </p:blipFill>
        <p:spPr>
          <a:xfrm>
            <a:off x="9263160" y="8632800"/>
            <a:ext cx="1229760" cy="118836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Потери костной ткани"/>
          <p:cNvSpPr/>
          <p:nvPr/>
        </p:nvSpPr>
        <p:spPr>
          <a:xfrm>
            <a:off x="12995640" y="10506600"/>
            <a:ext cx="6895080" cy="11628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 algn="ctr">
              <a:lnSpc>
                <a:spcPct val="108000"/>
              </a:lnSpc>
              <a:tabLst>
                <a:tab algn="l" pos="0"/>
              </a:tabLst>
            </a:pPr>
            <a:r>
              <a:rPr b="1" lang="uk-UA" sz="3100" spc="-1" strike="noStrike">
                <a:solidFill>
                  <a:srgbClr val="ffffff"/>
                </a:solidFill>
                <a:latin typeface="Arial"/>
                <a:ea typeface="Arial"/>
              </a:rPr>
              <a:t>Втрати</a:t>
            </a:r>
            <a:br/>
            <a:r>
              <a:rPr b="1" lang="uk-UA" sz="3100" spc="-1" strike="noStrike">
                <a:solidFill>
                  <a:srgbClr val="ffffff"/>
                </a:solidFill>
                <a:latin typeface="Arial"/>
                <a:ea typeface="Arial"/>
              </a:rPr>
              <a:t>кісткової тканини</a:t>
            </a:r>
            <a:endParaRPr b="0" lang="ru-RU" sz="3100" spc="-1" strike="noStrike">
              <a:latin typeface="Arial"/>
            </a:endParaRPr>
          </a:p>
        </p:txBody>
      </p:sp>
      <p:grpSp>
        <p:nvGrpSpPr>
          <p:cNvPr id="362" name="Сгруппировать"/>
          <p:cNvGrpSpPr/>
          <p:nvPr/>
        </p:nvGrpSpPr>
        <p:grpSpPr>
          <a:xfrm>
            <a:off x="15616800" y="8587440"/>
            <a:ext cx="1630440" cy="1630440"/>
            <a:chOff x="15616800" y="8587440"/>
            <a:chExt cx="1630440" cy="1630440"/>
          </a:xfrm>
        </p:grpSpPr>
        <p:sp>
          <p:nvSpPr>
            <p:cNvPr id="363" name="Кружок"/>
            <p:cNvSpPr/>
            <p:nvPr/>
          </p:nvSpPr>
          <p:spPr>
            <a:xfrm>
              <a:off x="15616800" y="8587440"/>
              <a:ext cx="1630440" cy="1630440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364" name="image47.png" descr="image47.png"/>
            <p:cNvPicPr/>
            <p:nvPr/>
          </p:nvPicPr>
          <p:blipFill>
            <a:blip r:embed="rId1"/>
            <a:stretch/>
          </p:blipFill>
          <p:spPr>
            <a:xfrm>
              <a:off x="15857280" y="8811720"/>
              <a:ext cx="1149480" cy="1182240"/>
            </a:xfrm>
            <a:prstGeom prst="rect">
              <a:avLst/>
            </a:prstGeom>
            <a:ln w="12700">
              <a:noFill/>
            </a:ln>
          </p:spPr>
        </p:pic>
      </p:grpSp>
      <p:pic>
        <p:nvPicPr>
          <p:cNvPr id="365" name="image7.png" descr="image7.png"/>
          <p:cNvPicPr/>
          <p:nvPr/>
        </p:nvPicPr>
        <p:blipFill>
          <a:blip r:embed="rId2"/>
          <a:stretch/>
        </p:blipFill>
        <p:spPr>
          <a:xfrm>
            <a:off x="1537560" y="12793680"/>
            <a:ext cx="1773720" cy="311040"/>
          </a:xfrm>
          <a:prstGeom prst="rect">
            <a:avLst/>
          </a:prstGeom>
          <a:ln w="12700">
            <a:noFill/>
          </a:ln>
        </p:spPr>
      </p:pic>
      <p:sp>
        <p:nvSpPr>
          <p:cNvPr id="366" name="D-Spray"/>
          <p:cNvSpPr/>
          <p:nvPr/>
        </p:nvSpPr>
        <p:spPr>
          <a:xfrm>
            <a:off x="22411440" y="12786120"/>
            <a:ext cx="1120680" cy="417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r">
              <a:lnSpc>
                <a:spcPct val="9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2d2d2e"/>
                </a:solidFill>
                <a:latin typeface="Arial"/>
                <a:ea typeface="Arial"/>
              </a:rPr>
              <a:t>D-Spray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367" name="image12.png" descr="image12.png"/>
          <p:cNvPicPr/>
          <p:nvPr/>
        </p:nvPicPr>
        <p:blipFill>
          <a:blip r:embed="rId3"/>
          <a:stretch/>
        </p:blipFill>
        <p:spPr>
          <a:xfrm>
            <a:off x="23622480" y="-11771280"/>
            <a:ext cx="19628640" cy="13714920"/>
          </a:xfrm>
          <a:prstGeom prst="rect">
            <a:avLst/>
          </a:prstGeom>
          <a:ln w="12700">
            <a:noFill/>
          </a:ln>
        </p:spPr>
      </p:pic>
      <p:sp>
        <p:nvSpPr>
          <p:cNvPr id="368" name="Регулярный прием витамина D существенно снижает риски:"/>
          <p:cNvSpPr/>
          <p:nvPr/>
        </p:nvSpPr>
        <p:spPr>
          <a:xfrm>
            <a:off x="761040" y="565920"/>
            <a:ext cx="22670280" cy="27482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uk-UA" sz="8000" spc="-1" strike="noStrike">
                <a:solidFill>
                  <a:srgbClr val="ffffff"/>
                </a:solidFill>
                <a:latin typeface="Arial"/>
                <a:ea typeface="Arial"/>
              </a:rPr>
              <a:t>Регулярний прийом </a:t>
            </a:r>
            <a:r>
              <a:rPr b="1" lang="uk-UA" sz="8000" spc="-1" strike="noStrike">
                <a:solidFill>
                  <a:srgbClr val="fdf098"/>
                </a:solidFill>
                <a:latin typeface="Arial"/>
                <a:ea typeface="Arial"/>
              </a:rPr>
              <a:t>вітаміну</a:t>
            </a:r>
            <a:r>
              <a:rPr b="1" lang="uk-UA" sz="8000" spc="-1" strike="noStrike">
                <a:solidFill>
                  <a:srgbClr val="e1343e"/>
                </a:solidFill>
                <a:latin typeface="Arial"/>
                <a:ea typeface="Arial"/>
              </a:rPr>
              <a:t> </a:t>
            </a:r>
            <a:r>
              <a:rPr b="1" lang="uk-UA" sz="8000" spc="-1" strike="noStrike">
                <a:solidFill>
                  <a:srgbClr val="fdf098"/>
                </a:solidFill>
                <a:latin typeface="Arial"/>
                <a:ea typeface="Arial"/>
              </a:rPr>
              <a:t>D</a:t>
            </a:r>
            <a:r>
              <a:rPr b="1" lang="uk-UA" sz="8000" spc="-1" strike="noStrike" baseline="-25000">
                <a:solidFill>
                  <a:srgbClr val="fdf098"/>
                </a:solidFill>
                <a:latin typeface="Arial"/>
                <a:ea typeface="Arial"/>
              </a:rPr>
              <a:t>3</a:t>
            </a:r>
            <a:br/>
            <a:r>
              <a:rPr b="1" lang="uk-UA" sz="8000" spc="-1" strike="noStrike">
                <a:solidFill>
                  <a:srgbClr val="fdf098"/>
                </a:solidFill>
                <a:latin typeface="Arial"/>
                <a:ea typeface="Arial"/>
              </a:rPr>
              <a:t>істотно знижує ризики</a:t>
            </a:r>
            <a:endParaRPr b="0" lang="ru-RU" sz="8000" spc="-1" strike="noStrike">
              <a:latin typeface="Arial"/>
            </a:endParaRPr>
          </a:p>
        </p:txBody>
      </p:sp>
      <p:sp>
        <p:nvSpPr>
          <p:cNvPr id="369" name="Развития сердечно-сосудистых заболеваний"/>
          <p:cNvSpPr/>
          <p:nvPr/>
        </p:nvSpPr>
        <p:spPr>
          <a:xfrm>
            <a:off x="5826600" y="10450800"/>
            <a:ext cx="5475960" cy="12751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 algn="ctr">
              <a:lnSpc>
                <a:spcPct val="120000"/>
              </a:lnSpc>
              <a:tabLst>
                <a:tab algn="l" pos="0"/>
              </a:tabLst>
            </a:pPr>
            <a:r>
              <a:rPr b="1" lang="uk-UA" sz="3100" spc="-1" strike="noStrike">
                <a:solidFill>
                  <a:srgbClr val="ffffff"/>
                </a:solidFill>
                <a:latin typeface="Arial"/>
                <a:ea typeface="Arial"/>
              </a:rPr>
              <a:t>Розвитку серцево-судинних захворювань</a:t>
            </a:r>
            <a:r>
              <a:rPr b="0" lang="uk-UA" sz="3100" spc="-1" strike="noStrike">
                <a:solidFill>
                  <a:srgbClr val="ffffff"/>
                </a:solidFill>
                <a:latin typeface="Arial"/>
                <a:ea typeface="Arial"/>
              </a:rPr>
              <a:t> 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370" name="Угасания репродуктивной функции"/>
          <p:cNvSpPr/>
          <p:nvPr/>
        </p:nvSpPr>
        <p:spPr>
          <a:xfrm>
            <a:off x="1767600" y="6809040"/>
            <a:ext cx="5862600" cy="11613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 algn="ctr">
              <a:lnSpc>
                <a:spcPct val="108000"/>
              </a:lnSpc>
              <a:tabLst>
                <a:tab algn="l" pos="0"/>
              </a:tabLst>
            </a:pPr>
            <a:r>
              <a:rPr b="1" lang="uk-UA" sz="3100" spc="-1" strike="noStrike">
                <a:solidFill>
                  <a:srgbClr val="ffffff"/>
                </a:solidFill>
                <a:latin typeface="Arial"/>
                <a:ea typeface="Arial"/>
              </a:rPr>
              <a:t>Згасання</a:t>
            </a:r>
            <a:br/>
            <a:r>
              <a:rPr b="1" lang="uk-UA" sz="3100" spc="-1" strike="noStrike">
                <a:solidFill>
                  <a:srgbClr val="ffffff"/>
                </a:solidFill>
                <a:latin typeface="Arial"/>
                <a:ea typeface="Arial"/>
              </a:rPr>
              <a:t>репродуктивної функції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371" name="Развития депрессии"/>
          <p:cNvSpPr/>
          <p:nvPr/>
        </p:nvSpPr>
        <p:spPr>
          <a:xfrm>
            <a:off x="8896320" y="6890040"/>
            <a:ext cx="7090920" cy="651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 algn="ctr">
              <a:lnSpc>
                <a:spcPct val="108000"/>
              </a:lnSpc>
              <a:tabLst>
                <a:tab algn="l" pos="0"/>
              </a:tabLst>
            </a:pPr>
            <a:r>
              <a:rPr b="1" lang="uk-UA" sz="3100" spc="-1" strike="noStrike">
                <a:solidFill>
                  <a:srgbClr val="ffffff"/>
                </a:solidFill>
                <a:latin typeface="Arial"/>
                <a:ea typeface="Arial"/>
              </a:rPr>
              <a:t>Розвитку депресії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372" name="Частых инфекционных заболеваний"/>
          <p:cNvSpPr/>
          <p:nvPr/>
        </p:nvSpPr>
        <p:spPr>
          <a:xfrm>
            <a:off x="17253360" y="6626520"/>
            <a:ext cx="6571080" cy="16711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 algn="ctr">
              <a:lnSpc>
                <a:spcPct val="108000"/>
              </a:lnSpc>
              <a:tabLst>
                <a:tab algn="l" pos="0"/>
              </a:tabLst>
            </a:pPr>
            <a:r>
              <a:rPr b="1" lang="uk-UA" sz="3100" spc="-1" strike="noStrike">
                <a:solidFill>
                  <a:srgbClr val="ffffff"/>
                </a:solidFill>
                <a:latin typeface="Arial"/>
                <a:ea typeface="Arial"/>
              </a:rPr>
              <a:t>Частих </a:t>
            </a:r>
            <a:endParaRPr b="0" lang="ru-RU" sz="3100" spc="-1" strike="noStrike">
              <a:latin typeface="Arial"/>
            </a:endParaRPr>
          </a:p>
          <a:p>
            <a:pPr algn="ctr">
              <a:lnSpc>
                <a:spcPct val="108000"/>
              </a:lnSpc>
              <a:tabLst>
                <a:tab algn="l" pos="0"/>
              </a:tabLst>
            </a:pPr>
            <a:r>
              <a:rPr b="1" lang="uk-UA" sz="3100" spc="-1" strike="noStrike">
                <a:solidFill>
                  <a:srgbClr val="ffffff"/>
                </a:solidFill>
                <a:latin typeface="Arial"/>
                <a:ea typeface="Arial"/>
              </a:rPr>
              <a:t>інфекційних</a:t>
            </a:r>
            <a:br/>
            <a:r>
              <a:rPr b="1" lang="uk-UA" sz="3100" spc="-1" strike="noStrike">
                <a:solidFill>
                  <a:srgbClr val="ffffff"/>
                </a:solidFill>
                <a:latin typeface="Arial"/>
                <a:ea typeface="Arial"/>
              </a:rPr>
              <a:t>захворювань</a:t>
            </a:r>
            <a:endParaRPr b="0" lang="ru-RU" sz="3100" spc="-1" strike="noStrike">
              <a:latin typeface="Arial"/>
            </a:endParaRPr>
          </a:p>
        </p:txBody>
      </p:sp>
      <p:grpSp>
        <p:nvGrpSpPr>
          <p:cNvPr id="373" name="Сгруппировать"/>
          <p:cNvGrpSpPr/>
          <p:nvPr/>
        </p:nvGrpSpPr>
        <p:grpSpPr>
          <a:xfrm>
            <a:off x="19723680" y="4942080"/>
            <a:ext cx="1630440" cy="1630440"/>
            <a:chOff x="19723680" y="4942080"/>
            <a:chExt cx="1630440" cy="1630440"/>
          </a:xfrm>
        </p:grpSpPr>
        <p:pic>
          <p:nvPicPr>
            <p:cNvPr id="374" name="image48.png" descr="image48.png"/>
            <p:cNvPicPr/>
            <p:nvPr/>
          </p:nvPicPr>
          <p:blipFill>
            <a:blip r:embed="rId4"/>
            <a:stretch/>
          </p:blipFill>
          <p:spPr>
            <a:xfrm>
              <a:off x="19891080" y="5118120"/>
              <a:ext cx="1264320" cy="1278720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375" name="Кружок"/>
            <p:cNvSpPr/>
            <p:nvPr/>
          </p:nvSpPr>
          <p:spPr>
            <a:xfrm>
              <a:off x="19723680" y="4942080"/>
              <a:ext cx="1630440" cy="1630440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76" name="Сгруппировать"/>
          <p:cNvGrpSpPr/>
          <p:nvPr/>
        </p:nvGrpSpPr>
        <p:grpSpPr>
          <a:xfrm>
            <a:off x="3773880" y="4938840"/>
            <a:ext cx="1630440" cy="1630440"/>
            <a:chOff x="3773880" y="4938840"/>
            <a:chExt cx="1630440" cy="1630440"/>
          </a:xfrm>
        </p:grpSpPr>
        <p:sp>
          <p:nvSpPr>
            <p:cNvPr id="377" name="Кружок"/>
            <p:cNvSpPr/>
            <p:nvPr/>
          </p:nvSpPr>
          <p:spPr>
            <a:xfrm>
              <a:off x="3773880" y="4938840"/>
              <a:ext cx="1630440" cy="1630440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378" name="image49.png" descr="image49.png"/>
            <p:cNvPicPr/>
            <p:nvPr/>
          </p:nvPicPr>
          <p:blipFill>
            <a:blip r:embed="rId5"/>
            <a:stretch/>
          </p:blipFill>
          <p:spPr>
            <a:xfrm>
              <a:off x="3967560" y="5114520"/>
              <a:ext cx="1242720" cy="1278720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379" name="Сгруппировать"/>
          <p:cNvGrpSpPr/>
          <p:nvPr/>
        </p:nvGrpSpPr>
        <p:grpSpPr>
          <a:xfrm>
            <a:off x="11626560" y="4942080"/>
            <a:ext cx="1630440" cy="1630440"/>
            <a:chOff x="11626560" y="4942080"/>
            <a:chExt cx="1630440" cy="1630440"/>
          </a:xfrm>
        </p:grpSpPr>
        <p:sp>
          <p:nvSpPr>
            <p:cNvPr id="380" name="Кружок"/>
            <p:cNvSpPr/>
            <p:nvPr/>
          </p:nvSpPr>
          <p:spPr>
            <a:xfrm>
              <a:off x="11626560" y="4942080"/>
              <a:ext cx="1630440" cy="1630440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381" name="image50.png" descr="image50.png"/>
            <p:cNvPicPr/>
            <p:nvPr/>
          </p:nvPicPr>
          <p:blipFill>
            <a:blip r:embed="rId6"/>
            <a:stretch/>
          </p:blipFill>
          <p:spPr>
            <a:xfrm>
              <a:off x="11925720" y="5166360"/>
              <a:ext cx="1032120" cy="1182240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382" name="Сгруппировать"/>
          <p:cNvGrpSpPr/>
          <p:nvPr/>
        </p:nvGrpSpPr>
        <p:grpSpPr>
          <a:xfrm>
            <a:off x="8019000" y="8587440"/>
            <a:ext cx="1630440" cy="1630440"/>
            <a:chOff x="8019000" y="8587440"/>
            <a:chExt cx="1630440" cy="1630440"/>
          </a:xfrm>
        </p:grpSpPr>
        <p:sp>
          <p:nvSpPr>
            <p:cNvPr id="383" name="Кружок"/>
            <p:cNvSpPr/>
            <p:nvPr/>
          </p:nvSpPr>
          <p:spPr>
            <a:xfrm>
              <a:off x="8019000" y="8587440"/>
              <a:ext cx="1630440" cy="1630440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384" name="image51.png" descr="image51.png"/>
            <p:cNvPicPr/>
            <p:nvPr/>
          </p:nvPicPr>
          <p:blipFill>
            <a:blip r:embed="rId7"/>
            <a:stretch/>
          </p:blipFill>
          <p:spPr>
            <a:xfrm>
              <a:off x="8149680" y="8696520"/>
              <a:ext cx="1445400" cy="141228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385" name="TextBox 2"/>
          <p:cNvSpPr/>
          <p:nvPr/>
        </p:nvSpPr>
        <p:spPr>
          <a:xfrm>
            <a:off x="7180560" y="7165440"/>
            <a:ext cx="304200" cy="548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horzOverflow="overflow" vertOverflow="overflow" lIns="45720" rIns="4572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3000" spc="-1" strike="noStrike">
                <a:solidFill>
                  <a:srgbClr val="fdf098"/>
                </a:solidFill>
                <a:latin typeface="Arial"/>
                <a:ea typeface="Arial"/>
              </a:rPr>
              <a:t>5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386" name="TextBox 29"/>
          <p:cNvSpPr/>
          <p:nvPr/>
        </p:nvSpPr>
        <p:spPr>
          <a:xfrm>
            <a:off x="14307480" y="6709680"/>
            <a:ext cx="304200" cy="548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horzOverflow="overflow" vertOverflow="overflow" lIns="45720" rIns="4572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3000" spc="-1" strike="noStrike">
                <a:solidFill>
                  <a:srgbClr val="fdf098"/>
                </a:solidFill>
                <a:latin typeface="Arial"/>
                <a:ea typeface="Arial"/>
              </a:rPr>
              <a:t>6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387" name="TextBox 30"/>
          <p:cNvSpPr/>
          <p:nvPr/>
        </p:nvSpPr>
        <p:spPr>
          <a:xfrm>
            <a:off x="21898800" y="7581960"/>
            <a:ext cx="304200" cy="548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horzOverflow="overflow" vertOverflow="overflow" lIns="45720" rIns="4572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3000" spc="-1" strike="noStrike">
                <a:solidFill>
                  <a:srgbClr val="fdf098"/>
                </a:solidFill>
                <a:latin typeface="Arial"/>
                <a:ea typeface="Arial"/>
              </a:rPr>
              <a:t>7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388" name="TextBox 31"/>
          <p:cNvSpPr/>
          <p:nvPr/>
        </p:nvSpPr>
        <p:spPr>
          <a:xfrm>
            <a:off x="10870200" y="10866240"/>
            <a:ext cx="1150200" cy="548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horzOverflow="overflow" vertOverflow="overflow" lIns="45720" rIns="4572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3000" spc="-1" strike="noStrike">
                <a:solidFill>
                  <a:srgbClr val="fdf098"/>
                </a:solidFill>
                <a:latin typeface="Arial"/>
                <a:ea typeface="Arial"/>
              </a:rPr>
              <a:t>8,9,10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389" name="TextBox 32"/>
          <p:cNvSpPr/>
          <p:nvPr/>
        </p:nvSpPr>
        <p:spPr>
          <a:xfrm>
            <a:off x="18186480" y="10862280"/>
            <a:ext cx="1544760" cy="548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horzOverflow="overflow" vertOverflow="overflow" lIns="45720" rIns="4572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3000" spc="-1" strike="noStrike">
                <a:solidFill>
                  <a:srgbClr val="fdf098"/>
                </a:solidFill>
                <a:latin typeface="Arial"/>
                <a:ea typeface="Arial"/>
              </a:rPr>
              <a:t>11,12,13</a:t>
            </a:r>
            <a:endParaRPr b="0" lang="ru-RU" sz="3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D-Spray"/>
          <p:cNvSpPr/>
          <p:nvPr/>
        </p:nvSpPr>
        <p:spPr>
          <a:xfrm>
            <a:off x="1402560" y="2568240"/>
            <a:ext cx="8731440" cy="1514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9000" spc="-1" strike="noStrike">
                <a:solidFill>
                  <a:srgbClr val="ff644e"/>
                </a:solidFill>
                <a:latin typeface="Arial"/>
                <a:ea typeface="Arial"/>
              </a:rPr>
              <a:t>D-Spray</a:t>
            </a:r>
            <a:r>
              <a:rPr b="1" lang="en-US" sz="9000" spc="-1" strike="noStrike">
                <a:solidFill>
                  <a:srgbClr val="ff644e"/>
                </a:solidFill>
                <a:latin typeface="Arial"/>
                <a:ea typeface="Arial"/>
              </a:rPr>
              <a:t> 2000</a:t>
            </a:r>
            <a:endParaRPr b="0" lang="ru-RU" sz="9000" spc="-1" strike="noStrike">
              <a:latin typeface="Arial"/>
            </a:endParaRPr>
          </a:p>
        </p:txBody>
      </p:sp>
      <p:pic>
        <p:nvPicPr>
          <p:cNvPr id="391" name="image7.png" descr="image7.png"/>
          <p:cNvPicPr/>
          <p:nvPr/>
        </p:nvPicPr>
        <p:blipFill>
          <a:blip r:embed="rId1"/>
          <a:stretch/>
        </p:blipFill>
        <p:spPr>
          <a:xfrm>
            <a:off x="1537560" y="12793680"/>
            <a:ext cx="1773720" cy="311040"/>
          </a:xfrm>
          <a:prstGeom prst="rect">
            <a:avLst/>
          </a:prstGeom>
          <a:ln w="12700">
            <a:noFill/>
          </a:ln>
        </p:spPr>
      </p:pic>
      <p:sp>
        <p:nvSpPr>
          <p:cNvPr id="392" name="2179"/>
          <p:cNvSpPr/>
          <p:nvPr/>
        </p:nvSpPr>
        <p:spPr>
          <a:xfrm>
            <a:off x="1473840" y="4372560"/>
            <a:ext cx="9032040" cy="752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4000" spc="-100" strike="noStrike">
                <a:solidFill>
                  <a:srgbClr val="535353"/>
                </a:solidFill>
                <a:latin typeface="Helvetica Neue"/>
                <a:ea typeface="Helvetica Neue"/>
              </a:rPr>
              <a:t>2197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393" name="КЛУБНАЯ ЦЕНА"/>
          <p:cNvSpPr/>
          <p:nvPr/>
        </p:nvSpPr>
        <p:spPr>
          <a:xfrm>
            <a:off x="1508400" y="8343360"/>
            <a:ext cx="9032040" cy="5032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>
              <a:lnSpc>
                <a:spcPct val="100000"/>
              </a:lnSpc>
              <a:spcBef>
                <a:spcPts val="5100"/>
              </a:spcBef>
              <a:tabLst>
                <a:tab algn="l" pos="0"/>
              </a:tabLst>
            </a:pPr>
            <a:r>
              <a:rPr b="1" lang="ru-RU" sz="3300" spc="-100" strike="noStrike">
                <a:solidFill>
                  <a:srgbClr val="33414e"/>
                </a:solidFill>
                <a:latin typeface="Arial"/>
                <a:ea typeface="Arial"/>
              </a:rPr>
              <a:t>КЛУБНА Ц</a:t>
            </a:r>
            <a:r>
              <a:rPr b="1" lang="uk-UA" sz="3300" spc="-100" strike="noStrike">
                <a:solidFill>
                  <a:srgbClr val="33414e"/>
                </a:solidFill>
                <a:latin typeface="Arial"/>
                <a:ea typeface="Arial"/>
              </a:rPr>
              <a:t>ІНА</a:t>
            </a:r>
            <a:endParaRPr b="0" lang="ru-RU" sz="3300" spc="-1" strike="noStrike">
              <a:latin typeface="Arial"/>
            </a:endParaRPr>
          </a:p>
        </p:txBody>
      </p:sp>
      <p:sp>
        <p:nvSpPr>
          <p:cNvPr id="394" name="РОЗНИЧНАЯ ЦЕНА"/>
          <p:cNvSpPr/>
          <p:nvPr/>
        </p:nvSpPr>
        <p:spPr>
          <a:xfrm>
            <a:off x="1508400" y="9762840"/>
            <a:ext cx="6965640" cy="5032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>
              <a:lnSpc>
                <a:spcPct val="100000"/>
              </a:lnSpc>
              <a:spcBef>
                <a:spcPts val="5100"/>
              </a:spcBef>
              <a:tabLst>
                <a:tab algn="l" pos="0"/>
              </a:tabLst>
            </a:pPr>
            <a:r>
              <a:rPr b="1" lang="ru-RU" sz="3300" spc="-100" strike="noStrike">
                <a:solidFill>
                  <a:srgbClr val="33414e"/>
                </a:solidFill>
                <a:latin typeface="Arial"/>
                <a:ea typeface="Arial"/>
              </a:rPr>
              <a:t>РОЗ</a:t>
            </a:r>
            <a:r>
              <a:rPr b="1" lang="uk-UA" sz="3300" spc="-100" strike="noStrike">
                <a:solidFill>
                  <a:srgbClr val="33414e"/>
                </a:solidFill>
                <a:latin typeface="Arial"/>
                <a:ea typeface="Arial"/>
              </a:rPr>
              <a:t>ДРІБНА ЦІНА</a:t>
            </a:r>
            <a:endParaRPr b="0" lang="ru-RU" sz="3300" spc="-1" strike="noStrike">
              <a:latin typeface="Arial"/>
            </a:endParaRPr>
          </a:p>
        </p:txBody>
      </p:sp>
      <p:sp>
        <p:nvSpPr>
          <p:cNvPr id="395" name="?? у.е"/>
          <p:cNvSpPr/>
          <p:nvPr/>
        </p:nvSpPr>
        <p:spPr>
          <a:xfrm>
            <a:off x="6828480" y="9642960"/>
            <a:ext cx="3121560" cy="6865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>
              <a:lnSpc>
                <a:spcPct val="100000"/>
              </a:lnSpc>
              <a:spcBef>
                <a:spcPts val="5100"/>
              </a:spcBef>
              <a:tabLst>
                <a:tab algn="l" pos="0"/>
              </a:tabLst>
            </a:pPr>
            <a:r>
              <a:rPr b="1" lang="ru-RU" sz="4500" spc="-100" strike="noStrike">
                <a:solidFill>
                  <a:srgbClr val="535353"/>
                </a:solidFill>
                <a:latin typeface="Arial"/>
                <a:ea typeface="Arial"/>
              </a:rPr>
              <a:t>15 </a:t>
            </a:r>
            <a:r>
              <a:rPr b="1" lang="ru-RU" sz="3300" spc="-100" strike="noStrike">
                <a:solidFill>
                  <a:srgbClr val="535353"/>
                </a:solidFill>
                <a:latin typeface="Arial"/>
                <a:ea typeface="Arial"/>
              </a:rPr>
              <a:t>у.</a:t>
            </a:r>
            <a:r>
              <a:rPr b="1" lang="uk-UA" sz="3300" spc="-100" strike="noStrike">
                <a:solidFill>
                  <a:srgbClr val="535353"/>
                </a:solidFill>
                <a:latin typeface="Arial"/>
                <a:ea typeface="Arial"/>
              </a:rPr>
              <a:t>о.</a:t>
            </a:r>
            <a:endParaRPr b="0" lang="ru-RU" sz="3300" spc="-1" strike="noStrike">
              <a:latin typeface="Arial"/>
            </a:endParaRPr>
          </a:p>
        </p:txBody>
      </p:sp>
      <p:sp>
        <p:nvSpPr>
          <p:cNvPr id="396" name="?? у.е"/>
          <p:cNvSpPr/>
          <p:nvPr/>
        </p:nvSpPr>
        <p:spPr>
          <a:xfrm>
            <a:off x="6828480" y="8170200"/>
            <a:ext cx="2332800" cy="6865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>
              <a:lnSpc>
                <a:spcPct val="100000"/>
              </a:lnSpc>
              <a:spcBef>
                <a:spcPts val="5100"/>
              </a:spcBef>
              <a:tabLst>
                <a:tab algn="l" pos="0"/>
              </a:tabLst>
            </a:pPr>
            <a:r>
              <a:rPr b="1" lang="ru-RU" sz="4500" spc="-100" strike="noStrike">
                <a:solidFill>
                  <a:srgbClr val="535353"/>
                </a:solidFill>
                <a:latin typeface="Arial"/>
                <a:ea typeface="Arial"/>
              </a:rPr>
              <a:t>12 </a:t>
            </a:r>
            <a:r>
              <a:rPr b="1" lang="ru-RU" sz="3300" spc="-100" strike="noStrike">
                <a:solidFill>
                  <a:srgbClr val="535353"/>
                </a:solidFill>
                <a:latin typeface="Arial"/>
                <a:ea typeface="Arial"/>
              </a:rPr>
              <a:t>у.</a:t>
            </a:r>
            <a:r>
              <a:rPr b="1" lang="uk-UA" sz="3300" spc="-100" strike="noStrike">
                <a:solidFill>
                  <a:srgbClr val="535353"/>
                </a:solidFill>
                <a:latin typeface="Arial"/>
                <a:ea typeface="Arial"/>
              </a:rPr>
              <a:t>о.</a:t>
            </a:r>
            <a:endParaRPr b="0" lang="ru-RU" sz="3300" spc="-1" strike="noStrike">
              <a:latin typeface="Arial"/>
            </a:endParaRPr>
          </a:p>
        </p:txBody>
      </p:sp>
      <p:sp>
        <p:nvSpPr>
          <p:cNvPr id="397" name="БОНУСНЫЕ БАЛЛЫ"/>
          <p:cNvSpPr/>
          <p:nvPr/>
        </p:nvSpPr>
        <p:spPr>
          <a:xfrm>
            <a:off x="1508400" y="6923880"/>
            <a:ext cx="9032040" cy="5032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>
              <a:lnSpc>
                <a:spcPct val="100000"/>
              </a:lnSpc>
              <a:spcBef>
                <a:spcPts val="5100"/>
              </a:spcBef>
              <a:tabLst>
                <a:tab algn="l" pos="0"/>
              </a:tabLst>
            </a:pPr>
            <a:r>
              <a:rPr b="1" lang="ru-RU" sz="3300" spc="-100" strike="noStrike">
                <a:solidFill>
                  <a:srgbClr val="33414e"/>
                </a:solidFill>
                <a:latin typeface="Arial"/>
                <a:ea typeface="Arial"/>
              </a:rPr>
              <a:t>БОНУСН</a:t>
            </a:r>
            <a:r>
              <a:rPr b="1" lang="uk-UA" sz="3300" spc="-100" strike="noStrike">
                <a:solidFill>
                  <a:srgbClr val="33414e"/>
                </a:solidFill>
                <a:latin typeface="Arial"/>
                <a:ea typeface="Arial"/>
              </a:rPr>
              <a:t>І БАЛИ</a:t>
            </a:r>
            <a:endParaRPr b="0" lang="ru-RU" sz="3300" spc="-1" strike="noStrike">
              <a:latin typeface="Arial"/>
            </a:endParaRPr>
          </a:p>
        </p:txBody>
      </p:sp>
      <p:sp>
        <p:nvSpPr>
          <p:cNvPr id="398" name="??"/>
          <p:cNvSpPr/>
          <p:nvPr/>
        </p:nvSpPr>
        <p:spPr>
          <a:xfrm>
            <a:off x="6777360" y="6784560"/>
            <a:ext cx="1604880" cy="6850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>
              <a:lnSpc>
                <a:spcPct val="100000"/>
              </a:lnSpc>
              <a:spcBef>
                <a:spcPts val="5100"/>
              </a:spcBef>
              <a:tabLst>
                <a:tab algn="l" pos="0"/>
              </a:tabLst>
            </a:pPr>
            <a:r>
              <a:rPr b="1" lang="ru-RU" sz="4500" spc="-100" strike="noStrike">
                <a:solidFill>
                  <a:srgbClr val="535353"/>
                </a:solidFill>
                <a:latin typeface="Arial"/>
                <a:ea typeface="Arial"/>
              </a:rPr>
              <a:t>7</a:t>
            </a:r>
            <a:endParaRPr b="0" lang="ru-RU" sz="4500" spc="-1" strike="noStrike">
              <a:latin typeface="Arial"/>
            </a:endParaRPr>
          </a:p>
        </p:txBody>
      </p:sp>
      <p:sp>
        <p:nvSpPr>
          <p:cNvPr id="399" name="Кружок"/>
          <p:cNvSpPr/>
          <p:nvPr/>
        </p:nvSpPr>
        <p:spPr>
          <a:xfrm>
            <a:off x="6558480" y="6603120"/>
            <a:ext cx="1069200" cy="1069200"/>
          </a:xfrm>
          <a:prstGeom prst="ellipse">
            <a:avLst/>
          </a:prstGeom>
          <a:noFill/>
          <a:ln w="38160">
            <a:solidFill>
              <a:srgbClr val="ff55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00" name="D-Spray"/>
          <p:cNvSpPr/>
          <p:nvPr/>
        </p:nvSpPr>
        <p:spPr>
          <a:xfrm>
            <a:off x="22411440" y="12786120"/>
            <a:ext cx="1120680" cy="417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r">
              <a:lnSpc>
                <a:spcPct val="9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2d2d2e"/>
                </a:solidFill>
                <a:latin typeface="Arial"/>
                <a:ea typeface="Arial"/>
              </a:rPr>
              <a:t>D-Spray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401" name="" descr=""/>
          <p:cNvPicPr/>
          <p:nvPr/>
        </p:nvPicPr>
        <p:blipFill>
          <a:blip r:embed="rId2"/>
          <a:stretch/>
        </p:blipFill>
        <p:spPr>
          <a:xfrm>
            <a:off x="14481720" y="2373120"/>
            <a:ext cx="6331320" cy="9474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2ef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D-Spray"/>
          <p:cNvSpPr/>
          <p:nvPr/>
        </p:nvSpPr>
        <p:spPr>
          <a:xfrm>
            <a:off x="691200" y="619200"/>
            <a:ext cx="8731440" cy="1514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uk-UA" sz="9000" spc="-1" strike="noStrike">
                <a:solidFill>
                  <a:srgbClr val="ff644e"/>
                </a:solidFill>
                <a:latin typeface="Arial"/>
                <a:ea typeface="Arial"/>
              </a:rPr>
              <a:t>Література</a:t>
            </a:r>
            <a:endParaRPr b="0" lang="ru-RU" sz="9000" spc="-1" strike="noStrike">
              <a:latin typeface="Arial"/>
            </a:endParaRPr>
          </a:p>
        </p:txBody>
      </p:sp>
      <p:sp>
        <p:nvSpPr>
          <p:cNvPr id="403" name="TextBox 2"/>
          <p:cNvSpPr/>
          <p:nvPr/>
        </p:nvSpPr>
        <p:spPr>
          <a:xfrm>
            <a:off x="762480" y="2311920"/>
            <a:ext cx="11596320" cy="10146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horzOverflow="overflow" vertOverflow="overflow" lIns="45720" rIns="45720">
            <a:spAutoFit/>
          </a:bodyPr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Koolman J., Röhm K.H., Wirth J. Taschenatlas der Biochemie. German: Thieme, 2003.</a:t>
            </a: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ru-RU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1"/>
              </a:rPr>
              <a:t>https://faculty.ksu.edu.sa/sites/default/files/color_atlas_of_biochemistry_2nd_ed.pdf</a:t>
            </a:r>
            <a:r>
              <a:rPr b="0" lang="en-US" sz="2200" spc="-1" strike="noStrike">
                <a:solidFill>
                  <a:srgbClr val="989898"/>
                </a:solidFill>
                <a:latin typeface="Arial"/>
                <a:ea typeface="Arial"/>
              </a:rPr>
              <a:t> 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Ultraviolet Radiation: How it Affects Life on Earth. </a:t>
            </a:r>
            <a:r>
              <a:rPr b="0" lang="en-US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2"/>
              </a:rPr>
              <a:t>https://earthobservatory.nasa.gov/features/UVB/uvb_radiation3.php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Claire E. Williams, Elizabeth A. Williams, Bernard M. Corfe. Rate of change of circulating 25-hydroxyvitamin D following sublingual and capsular vitamin D preparations. European Journal of Clinical Nutrition. 23 September 2019. </a:t>
            </a:r>
            <a:r>
              <a:rPr b="0" lang="en-US" sz="2200" spc="-1" strike="noStrike" u="sng">
                <a:solidFill>
                  <a:srgbClr val="0000ff"/>
                </a:solidFill>
                <a:uFillTx/>
                <a:latin typeface="Arial"/>
                <a:ea typeface="Arial"/>
                <a:hlinkClick r:id="rId3"/>
              </a:rPr>
              <a:t>https://pubmed.ncbi.nlm.nih.gov/31548595/</a:t>
            </a: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Holick MF. The vitamin D deficiency pandemic: Approaches for diagnosis, treatment </a:t>
            </a:r>
            <a:br/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and prevention. Rev Endocr Metab Disord. 2017 Jun;18(2):153-165. </a:t>
            </a:r>
            <a:br/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doi:</a:t>
            </a: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10.1007/s11154-017-9424-1. PMID: 28516265.</a:t>
            </a: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ru-RU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4"/>
              </a:rPr>
              <a:t>https://pubmed.ncbi.nlm.nih.gov/28516265/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Lerchbaum E, Obermayer-Pietsch B. Vitamin D and fertility: a systematic review. </a:t>
            </a:r>
            <a:br/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Eur J Endocrinol. 2012 May;166(5):765-78. doi: 10.1530/EJE-11-0984. Epub 2012 </a:t>
            </a:r>
            <a:br/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Jan 24. PMID: 22275473.</a:t>
            </a: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ru-RU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5"/>
              </a:rPr>
              <a:t>https://pubmed.ncbi.nlm.nih.gov/22275473/</a:t>
            </a:r>
            <a:r>
              <a:rPr b="0" lang="ru-RU" sz="2200" spc="-1" strike="noStrike">
                <a:solidFill>
                  <a:srgbClr val="989898"/>
                </a:solidFill>
                <a:latin typeface="Arial"/>
                <a:ea typeface="Arial"/>
              </a:rPr>
              <a:t> 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Kaviani M, Nikooyeh B, Zand H, Yaghmaei P, Neyestani TR. Effects of vitamin D supplementation on depression and some involved neurotransmitters. J Affect Disord. 2020 May 15;269:28-35. doi: 10.1016/j.jad.2020.03.029. Epub 2020 Mar 13. PMID: 32217340.</a:t>
            </a: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ru-RU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6"/>
              </a:rPr>
              <a:t>https://pubmed.ncbi.nlm.nih.gov/32217340/</a:t>
            </a:r>
            <a:r>
              <a:rPr b="0" lang="ru-RU" sz="2200" spc="-1" strike="noStrike">
                <a:solidFill>
                  <a:srgbClr val="989898"/>
                </a:solidFill>
                <a:latin typeface="Arial"/>
                <a:ea typeface="Arial"/>
              </a:rPr>
              <a:t> 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Ginde AA, Mansbach JM, Camargo CA Jr. Association between serum 25-hydroxyvitamin D level and upper respiratory tract infection in the Third National Health and Nutrition Examination Survey. Arch Intern Med. 2009 Feb 23;169(4):384-90. doi: 10.1001/archinternmed.2008.560. PMID: 19237723; PMCID: PMC3447082.</a:t>
            </a: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ru-RU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7"/>
              </a:rPr>
              <a:t>https://www.ncbi.nlm.nih.gov/pmc/articles/PMC3447082/</a:t>
            </a:r>
            <a:r>
              <a:rPr b="0" lang="ru-RU" sz="2200" spc="-1" strike="noStrike">
                <a:solidFill>
                  <a:srgbClr val="989898"/>
                </a:solidFill>
                <a:latin typeface="Arial"/>
                <a:ea typeface="Arial"/>
              </a:rPr>
              <a:t> 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404" name="TextBox 3"/>
          <p:cNvSpPr/>
          <p:nvPr/>
        </p:nvSpPr>
        <p:spPr>
          <a:xfrm>
            <a:off x="12897720" y="2141280"/>
            <a:ext cx="11257200" cy="114872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horzOverflow="overflow" vertOverflow="overflow" lIns="45720" rIns="45720">
            <a:spAutoFit/>
          </a:bodyPr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AutoNum type="arabicPeriod" startAt="8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Giovannucci E, Liu Y, Hollis BW, Rimm EB. 25-hydroxyvitamin D and risk of myocardial</a:t>
            </a:r>
            <a:r>
              <a:rPr b="0" lang="ru-RU" sz="2200" spc="-1" strike="noStrike">
                <a:solidFill>
                  <a:srgbClr val="989898"/>
                </a:solidFill>
                <a:latin typeface="Arial"/>
                <a:ea typeface="Arial"/>
              </a:rPr>
              <a:t> </a:t>
            </a: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infarction in men: a prospective study. Arch Intern Med. 2008 Jun 9;168(11):1174-80. doi:10.1001/archinte.168.11.1174. </a:t>
            </a: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PMID: 18541825; PMCID: PMC3719391.</a:t>
            </a: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ru-RU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8"/>
              </a:rPr>
              <a:t>https://pubmed.ncbi.nlm.nih.gov/18541825/</a:t>
            </a:r>
            <a:r>
              <a:rPr b="0" lang="ru-RU" sz="2200" spc="-1" strike="noStrike">
                <a:solidFill>
                  <a:srgbClr val="989898"/>
                </a:solidFill>
                <a:latin typeface="Arial"/>
                <a:ea typeface="Arial"/>
              </a:rPr>
              <a:t> 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AutoNum type="arabicPeriod" startAt="8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Pilz S, Dobnig H, Fischer JE, Wellnitz B, Seelhorst U, Boehm BO, März W. Low vitamin d levels predict stroke in patients referred to coronary angiography. Stroke. 2008 Sep;39(9):2611-3. doi: 10.1161/STROKEAHA.107.513655. Epub 2008 Jul 17. PMID: 18635847.</a:t>
            </a: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ru-RU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9"/>
              </a:rPr>
              <a:t>https://pubmed.ncbi.nlm.nih.gov/18635847/</a:t>
            </a:r>
            <a:r>
              <a:rPr b="0" lang="ru-RU" sz="2200" spc="-1" strike="noStrike">
                <a:solidFill>
                  <a:srgbClr val="989898"/>
                </a:solidFill>
                <a:latin typeface="Arial"/>
                <a:ea typeface="Arial"/>
              </a:rPr>
              <a:t> 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AutoNum type="arabicPeriod" startAt="8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Pilz S, März W, Wellnitz B, Seelhorst U, Fahrleitner-Pammer A, Dimai HP, Boehm BO, Dobnig H. Association of vitamin D deficiency with heart failure and sudden cardiac death in a large cross-sectional study of patients referred for coronary angiography. </a:t>
            </a:r>
            <a:br/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J Clin Endocrinol Metab. 2008 Oct;93(10):3927-35. doi: 10.1210/jc.2008-0784. Epub 2008 Aug 5. PMID: 18682515.</a:t>
            </a: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ru-RU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10"/>
              </a:rPr>
              <a:t>https://pubmed.ncbi.nlm.nih.gov/18682515/</a:t>
            </a:r>
            <a:r>
              <a:rPr b="0" lang="ru-RU" sz="2200" spc="-1" strike="noStrike">
                <a:solidFill>
                  <a:srgbClr val="989898"/>
                </a:solidFill>
                <a:latin typeface="Arial"/>
                <a:ea typeface="Arial"/>
              </a:rPr>
              <a:t> 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AutoNum type="arabicPeriod" startAt="8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Boonen S, Lips P, Bouillon R, Bischoff-Ferrari HA, Vanderschueren D, Haentjens P. Need for additional calcium to reduce the risk of hip fracture with vitamin d supplementation: evidence from a comparative metaanalysis of randomized controlled trials. J Clin Endocrinol Metab. 2007 Apr;92(4):1415-23. doi: 10.1210/jc.2006-1404. Epub 2007 Jan 30. PMID: 17264183.</a:t>
            </a: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ru-RU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11"/>
              </a:rPr>
              <a:t>https://pubmed.ncbi.nlm.nih.gov/17264183/</a:t>
            </a:r>
            <a:r>
              <a:rPr b="0" lang="ru-RU" sz="2200" spc="-1" strike="noStrike">
                <a:solidFill>
                  <a:srgbClr val="989898"/>
                </a:solidFill>
                <a:latin typeface="Arial"/>
                <a:ea typeface="Arial"/>
              </a:rPr>
              <a:t> 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AutoNum type="arabicPeriod" startAt="8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Bischoff-Ferrari HA, Willett WC, Wong JB, Stuck AE, Staehelin HB, Orav EJ, Thoma A, Kiel DP, Henschkowski J. Prevention of nonvertebral fractures with oral vitamin D and dose dependency: a meta-analysis of randomized controlled trials. Arch Intern Med. 2009 Mar 23;169(6):551-61. doi: 10.1001/archinternmed.2008.600. PMID: 19307517.</a:t>
            </a: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ru-RU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12"/>
              </a:rPr>
              <a:t>https://pubmed.ncbi.nlm.nih.gov/19307517/</a:t>
            </a:r>
            <a:r>
              <a:rPr b="0" lang="ru-RU" sz="2200" spc="-1" strike="noStrike">
                <a:solidFill>
                  <a:srgbClr val="989898"/>
                </a:solidFill>
                <a:latin typeface="Arial"/>
                <a:ea typeface="Arial"/>
              </a:rPr>
              <a:t> 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AutoNum type="arabicPeriod" startAt="8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Bischoff-Ferrari HA, Dawson-Hughes B, Staehelin HB, Orav JE, Stuck AE, Theiler R, Wong JB, Egli A, Kiel DP, Henschkowski J. Fall prevention with supplemental and active forms of vitamin D: a meta-analysis of randomised controlled trials. BMJ. 2009 Oct 1;339:b3692. doi: 10.1136/bmj.b3692. PMID: 19797342; PMCID: PMC2755728.</a:t>
            </a: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ru-RU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13"/>
              </a:rPr>
              <a:t>https://pubmed.ncbi.nlm.nih.gov/19797342/</a:t>
            </a:r>
            <a:r>
              <a:rPr b="0" lang="ru-RU" sz="2200" spc="-1" strike="noStrike">
                <a:solidFill>
                  <a:srgbClr val="989898"/>
                </a:solidFill>
                <a:latin typeface="Arial"/>
                <a:ea typeface="Arial"/>
              </a:rPr>
              <a:t> 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</p:txBody>
      </p:sp>
      <p:pic>
        <p:nvPicPr>
          <p:cNvPr id="405" name="image7.png" descr="image7.png"/>
          <p:cNvPicPr/>
          <p:nvPr/>
        </p:nvPicPr>
        <p:blipFill>
          <a:blip r:embed="rId14"/>
          <a:stretch/>
        </p:blipFill>
        <p:spPr>
          <a:xfrm>
            <a:off x="1537560" y="12793680"/>
            <a:ext cx="1773720" cy="311040"/>
          </a:xfrm>
          <a:prstGeom prst="rect">
            <a:avLst/>
          </a:prstGeom>
          <a:ln w="12700">
            <a:noFill/>
          </a:ln>
        </p:spPr>
      </p:pic>
      <p:sp>
        <p:nvSpPr>
          <p:cNvPr id="406" name="D-Spray"/>
          <p:cNvSpPr/>
          <p:nvPr/>
        </p:nvSpPr>
        <p:spPr>
          <a:xfrm>
            <a:off x="22411440" y="12786120"/>
            <a:ext cx="1120680" cy="417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r">
              <a:lnSpc>
                <a:spcPct val="9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2d2d2e"/>
                </a:solidFill>
                <a:latin typeface="Arial"/>
                <a:ea typeface="Arial"/>
              </a:rPr>
              <a:t>D-Spray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image52.png" descr="image52.png"/>
          <p:cNvPicPr/>
          <p:nvPr/>
        </p:nvPicPr>
        <p:blipFill>
          <a:blip r:embed="rId1"/>
          <a:stretch/>
        </p:blipFill>
        <p:spPr>
          <a:xfrm>
            <a:off x="10326960" y="12192840"/>
            <a:ext cx="3728160" cy="655920"/>
          </a:xfrm>
          <a:prstGeom prst="rect">
            <a:avLst/>
          </a:prstGeom>
          <a:ln w="12700">
            <a:noFill/>
          </a:ln>
        </p:spPr>
      </p:pic>
      <p:sp>
        <p:nvSpPr>
          <p:cNvPr id="408" name="D-Spray"/>
          <p:cNvSpPr/>
          <p:nvPr/>
        </p:nvSpPr>
        <p:spPr>
          <a:xfrm>
            <a:off x="4705920" y="3561120"/>
            <a:ext cx="14970600" cy="2733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7000" spc="-1" strike="noStrike">
                <a:solidFill>
                  <a:srgbClr val="fdf098"/>
                </a:solidFill>
                <a:latin typeface="Arial"/>
                <a:ea typeface="Arial"/>
              </a:rPr>
              <a:t>D-Spray</a:t>
            </a:r>
            <a:r>
              <a:rPr b="1" lang="ru-RU" sz="17000" spc="-1" strike="noStrike">
                <a:solidFill>
                  <a:srgbClr val="fdf098"/>
                </a:solidFill>
                <a:latin typeface="Arial"/>
                <a:ea typeface="Arial"/>
              </a:rPr>
              <a:t> 2000</a:t>
            </a:r>
            <a:endParaRPr b="0" lang="ru-RU" sz="17000" spc="-1" strike="noStrike">
              <a:latin typeface="Arial"/>
            </a:endParaRPr>
          </a:p>
        </p:txBody>
      </p:sp>
      <p:sp>
        <p:nvSpPr>
          <p:cNvPr id="409" name="Лучи здоровья"/>
          <p:cNvSpPr/>
          <p:nvPr/>
        </p:nvSpPr>
        <p:spPr>
          <a:xfrm>
            <a:off x="4383720" y="6559920"/>
            <a:ext cx="15615720" cy="19263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uk-UA" sz="11700" spc="-1" strike="noStrike">
                <a:solidFill>
                  <a:srgbClr val="ffffff"/>
                </a:solidFill>
                <a:latin typeface="Arial"/>
                <a:ea typeface="Arial"/>
              </a:rPr>
              <a:t>Промені здоров'я </a:t>
            </a:r>
            <a:endParaRPr b="0" lang="ru-RU" sz="11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image6.png" descr="image6.png"/>
          <p:cNvPicPr/>
          <p:nvPr/>
        </p:nvPicPr>
        <p:blipFill>
          <a:blip r:embed="rId1"/>
          <a:srcRect l="24338" t="0" r="18932" b="0"/>
          <a:stretch/>
        </p:blipFill>
        <p:spPr>
          <a:xfrm rot="21455400">
            <a:off x="8245800" y="4015800"/>
            <a:ext cx="19563480" cy="19399320"/>
          </a:xfrm>
          <a:prstGeom prst="rect">
            <a:avLst/>
          </a:prstGeom>
          <a:ln w="12700">
            <a:noFill/>
          </a:ln>
        </p:spPr>
      </p:pic>
      <p:pic>
        <p:nvPicPr>
          <p:cNvPr id="178" name="image8.png" descr="image8.png"/>
          <p:cNvPicPr/>
          <p:nvPr/>
        </p:nvPicPr>
        <p:blipFill>
          <a:blip r:embed="rId2"/>
          <a:stretch/>
        </p:blipFill>
        <p:spPr>
          <a:xfrm flipH="1" rot="17398200">
            <a:off x="12846960" y="1460160"/>
            <a:ext cx="8817840" cy="2315520"/>
          </a:xfrm>
          <a:prstGeom prst="rect">
            <a:avLst/>
          </a:prstGeom>
          <a:ln w="12700">
            <a:noFill/>
          </a:ln>
        </p:spPr>
      </p:pic>
      <p:pic>
        <p:nvPicPr>
          <p:cNvPr id="179" name="image7.png" descr="image7.png"/>
          <p:cNvPicPr/>
          <p:nvPr/>
        </p:nvPicPr>
        <p:blipFill>
          <a:blip r:embed="rId3"/>
          <a:stretch/>
        </p:blipFill>
        <p:spPr>
          <a:xfrm>
            <a:off x="1537560" y="12793680"/>
            <a:ext cx="1773720" cy="311040"/>
          </a:xfrm>
          <a:prstGeom prst="rect">
            <a:avLst/>
          </a:prstGeom>
          <a:ln w="12700">
            <a:noFill/>
          </a:ln>
        </p:spPr>
      </p:pic>
      <p:sp>
        <p:nvSpPr>
          <p:cNvPr id="180" name="D-Spray"/>
          <p:cNvSpPr/>
          <p:nvPr/>
        </p:nvSpPr>
        <p:spPr>
          <a:xfrm>
            <a:off x="22411440" y="12786120"/>
            <a:ext cx="1120680" cy="417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r">
              <a:lnSpc>
                <a:spcPct val="9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2d2d2e"/>
                </a:solidFill>
                <a:latin typeface="Arial"/>
                <a:ea typeface="Arial"/>
              </a:rPr>
              <a:t>D-Spray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81" name="Витамин D регулирует все процессы в организме*"/>
          <p:cNvSpPr/>
          <p:nvPr/>
        </p:nvSpPr>
        <p:spPr>
          <a:xfrm>
            <a:off x="1417320" y="795600"/>
            <a:ext cx="14584320" cy="27482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uk-UA" sz="8000" spc="-1" strike="noStrike">
                <a:solidFill>
                  <a:srgbClr val="ff644e"/>
                </a:solidFill>
                <a:latin typeface="Arial"/>
                <a:ea typeface="Arial"/>
              </a:rPr>
              <a:t>Вітамін D</a:t>
            </a:r>
            <a:r>
              <a:rPr b="1" lang="uk-UA" sz="8000" spc="-1" strike="noStrike" baseline="-25000">
                <a:solidFill>
                  <a:srgbClr val="ff644e"/>
                </a:solidFill>
                <a:latin typeface="Arial"/>
                <a:ea typeface="Arial"/>
              </a:rPr>
              <a:t>3</a:t>
            </a:r>
            <a:r>
              <a:rPr b="1" lang="uk-UA" sz="8000" spc="-1" strike="noStrike">
                <a:solidFill>
                  <a:srgbClr val="e1343e"/>
                </a:solidFill>
                <a:latin typeface="Arial"/>
                <a:ea typeface="Arial"/>
              </a:rPr>
              <a:t> </a:t>
            </a:r>
            <a:r>
              <a:rPr b="1" lang="uk-UA" sz="8000" spc="-1" strike="noStrike">
                <a:solidFill>
                  <a:srgbClr val="363f47"/>
                </a:solidFill>
                <a:latin typeface="Arial"/>
                <a:ea typeface="Arial"/>
              </a:rPr>
              <a:t>регулює</a:t>
            </a:r>
            <a:br/>
            <a:r>
              <a:rPr b="1" lang="uk-UA" sz="8000" spc="-1" strike="noStrike">
                <a:solidFill>
                  <a:srgbClr val="363f47"/>
                </a:solidFill>
                <a:latin typeface="Arial"/>
                <a:ea typeface="Arial"/>
              </a:rPr>
              <a:t>багато процесів в організмі</a:t>
            </a:r>
            <a:endParaRPr b="0" lang="ru-RU" sz="8000" spc="-1" strike="noStrike">
              <a:latin typeface="Arial"/>
            </a:endParaRPr>
          </a:p>
        </p:txBody>
      </p:sp>
      <p:sp>
        <p:nvSpPr>
          <p:cNvPr id="182" name="задерживаются городской пылью, смогом и облаками"/>
          <p:cNvSpPr/>
          <p:nvPr/>
        </p:nvSpPr>
        <p:spPr>
          <a:xfrm>
            <a:off x="13845600" y="9804240"/>
            <a:ext cx="7507080" cy="1416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1" lang="uk-UA" sz="4000" spc="-1" strike="noStrike">
                <a:solidFill>
                  <a:srgbClr val="363f47"/>
                </a:solidFill>
                <a:latin typeface="Arial"/>
                <a:ea typeface="Arial"/>
              </a:rPr>
              <a:t>затримуються міським пилом, смогом та хмарами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183" name="Витамин D сложно в достаточном количестве получить из пищи"/>
          <p:cNvSpPr/>
          <p:nvPr/>
        </p:nvSpPr>
        <p:spPr>
          <a:xfrm>
            <a:off x="3202920" y="8429040"/>
            <a:ext cx="6466320" cy="20750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0" lang="uk-UA" sz="4000" spc="-1" strike="noStrike">
                <a:solidFill>
                  <a:srgbClr val="ff644e"/>
                </a:solidFill>
                <a:latin typeface="Arial"/>
                <a:ea typeface="Arial"/>
              </a:rPr>
              <a:t>Вітамін D складно</a:t>
            </a:r>
            <a:br/>
            <a:r>
              <a:rPr b="0" lang="uk-UA" sz="4000" spc="-1" strike="noStrike">
                <a:solidFill>
                  <a:srgbClr val="363f47"/>
                </a:solidFill>
                <a:latin typeface="Arial"/>
                <a:ea typeface="Arial"/>
              </a:rPr>
              <a:t>у достатній кількості  отримати з їжі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184" name="Организм синтезирует его самостоятельно под воздействием солнечных лучей"/>
          <p:cNvSpPr/>
          <p:nvPr/>
        </p:nvSpPr>
        <p:spPr>
          <a:xfrm>
            <a:off x="3202920" y="5418360"/>
            <a:ext cx="8953920" cy="1416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0" lang="uk-UA" sz="4000" spc="-1" strike="noStrike">
                <a:solidFill>
                  <a:srgbClr val="363f47"/>
                </a:solidFill>
                <a:latin typeface="Arial"/>
                <a:ea typeface="Arial"/>
              </a:rPr>
              <a:t>Організм синтезує його самостійно </a:t>
            </a:r>
            <a:r>
              <a:rPr b="0" lang="uk-UA" sz="4000" spc="-1" strike="noStrike">
                <a:solidFill>
                  <a:srgbClr val="ff644e"/>
                </a:solidFill>
                <a:latin typeface="Arial"/>
                <a:ea typeface="Arial"/>
              </a:rPr>
              <a:t>під дією сонячних променів</a:t>
            </a:r>
            <a:endParaRPr b="0" lang="ru-RU" sz="4000" spc="-1" strike="noStrike">
              <a:latin typeface="Arial"/>
            </a:endParaRPr>
          </a:p>
        </p:txBody>
      </p:sp>
      <p:pic>
        <p:nvPicPr>
          <p:cNvPr id="185" name="image8.png" descr="image8.png"/>
          <p:cNvPicPr/>
          <p:nvPr/>
        </p:nvPicPr>
        <p:blipFill>
          <a:blip r:embed="rId4"/>
          <a:stretch/>
        </p:blipFill>
        <p:spPr>
          <a:xfrm flipH="1" rot="17398200">
            <a:off x="15280200" y="1540080"/>
            <a:ext cx="8819640" cy="2316240"/>
          </a:xfrm>
          <a:prstGeom prst="rect">
            <a:avLst/>
          </a:prstGeom>
          <a:ln w="12700">
            <a:noFill/>
          </a:ln>
        </p:spPr>
      </p:pic>
      <p:pic>
        <p:nvPicPr>
          <p:cNvPr id="186" name="image8.png" descr="image8.png"/>
          <p:cNvPicPr/>
          <p:nvPr/>
        </p:nvPicPr>
        <p:blipFill>
          <a:blip r:embed="rId5"/>
          <a:stretch/>
        </p:blipFill>
        <p:spPr>
          <a:xfrm flipH="1" rot="17398200">
            <a:off x="17998920" y="1643400"/>
            <a:ext cx="8638560" cy="2268720"/>
          </a:xfrm>
          <a:prstGeom prst="rect">
            <a:avLst/>
          </a:prstGeom>
          <a:ln w="12700">
            <a:noFill/>
          </a:ln>
        </p:spPr>
      </p:pic>
      <p:pic>
        <p:nvPicPr>
          <p:cNvPr id="187" name="image9.png" descr="image9.png"/>
          <p:cNvPicPr/>
          <p:nvPr/>
        </p:nvPicPr>
        <p:blipFill>
          <a:blip r:embed="rId6"/>
          <a:stretch/>
        </p:blipFill>
        <p:spPr>
          <a:xfrm>
            <a:off x="1161000" y="8524800"/>
            <a:ext cx="1572120" cy="1562760"/>
          </a:xfrm>
          <a:prstGeom prst="rect">
            <a:avLst/>
          </a:prstGeom>
          <a:ln w="12700">
            <a:noFill/>
          </a:ln>
        </p:spPr>
      </p:pic>
      <p:pic>
        <p:nvPicPr>
          <p:cNvPr id="188" name="image10.png" descr="image10.png"/>
          <p:cNvPicPr/>
          <p:nvPr/>
        </p:nvPicPr>
        <p:blipFill>
          <a:blip r:embed="rId7"/>
          <a:stretch/>
        </p:blipFill>
        <p:spPr>
          <a:xfrm>
            <a:off x="965520" y="5182920"/>
            <a:ext cx="1887120" cy="1887120"/>
          </a:xfrm>
          <a:prstGeom prst="rect">
            <a:avLst/>
          </a:prstGeom>
          <a:ln w="12700">
            <a:noFill/>
          </a:ln>
        </p:spPr>
      </p:pic>
      <p:sp>
        <p:nvSpPr>
          <p:cNvPr id="189" name="До 50% UV лучей"/>
          <p:cNvSpPr/>
          <p:nvPr/>
        </p:nvSpPr>
        <p:spPr>
          <a:xfrm>
            <a:off x="14041800" y="7763400"/>
            <a:ext cx="9016560" cy="20754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1" lang="uk-UA" sz="4000" spc="-1" strike="noStrike">
                <a:solidFill>
                  <a:srgbClr val="ff644e"/>
                </a:solidFill>
                <a:latin typeface="Arial"/>
                <a:ea typeface="Arial"/>
              </a:rPr>
              <a:t>До </a:t>
            </a:r>
            <a:r>
              <a:rPr b="1" lang="uk-UA" sz="12000" spc="-1" strike="noStrike">
                <a:solidFill>
                  <a:srgbClr val="ff644e"/>
                </a:solidFill>
                <a:latin typeface="Arial"/>
                <a:ea typeface="Arial"/>
              </a:rPr>
              <a:t>50% UV</a:t>
            </a:r>
            <a:r>
              <a:rPr b="1" lang="uk-UA" sz="4000" spc="-1" strike="noStrike">
                <a:solidFill>
                  <a:srgbClr val="ff644e"/>
                </a:solidFill>
                <a:latin typeface="Arial"/>
                <a:ea typeface="Arial"/>
              </a:rPr>
              <a:t>-променів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190" name="TextBox 22"/>
          <p:cNvSpPr/>
          <p:nvPr/>
        </p:nvSpPr>
        <p:spPr>
          <a:xfrm>
            <a:off x="22748040" y="8639640"/>
            <a:ext cx="339480" cy="6253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horzOverflow="overflow" vertOverflow="overflow" lIns="45720" rIns="4572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3500" spc="-1" strike="noStrike">
                <a:solidFill>
                  <a:srgbClr val="fd7042"/>
                </a:solidFill>
                <a:latin typeface="Arial"/>
                <a:ea typeface="Arial"/>
              </a:rPr>
              <a:t>2</a:t>
            </a:r>
            <a:endParaRPr b="0" lang="ru-RU" sz="3500" spc="-1" strike="noStrike">
              <a:latin typeface="Arial"/>
            </a:endParaRPr>
          </a:p>
        </p:txBody>
      </p:sp>
      <p:sp>
        <p:nvSpPr>
          <p:cNvPr id="191" name="TextBox 25"/>
          <p:cNvSpPr/>
          <p:nvPr/>
        </p:nvSpPr>
        <p:spPr>
          <a:xfrm>
            <a:off x="15440400" y="2189520"/>
            <a:ext cx="569520" cy="777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horzOverflow="overflow" vertOverflow="overflow" lIns="45720" rIns="4572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4500" spc="-1" strike="noStrike">
                <a:solidFill>
                  <a:srgbClr val="363f47"/>
                </a:solidFill>
                <a:latin typeface="Arial"/>
                <a:ea typeface="Arial"/>
              </a:rPr>
              <a:t>1 </a:t>
            </a:r>
            <a:endParaRPr b="0" lang="ru-RU" sz="4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Согласно последним исследованиям, недостаток витамина D выявляется глобально во всем мире, даже в солнечных странах"/>
          <p:cNvSpPr/>
          <p:nvPr/>
        </p:nvSpPr>
        <p:spPr>
          <a:xfrm>
            <a:off x="1417320" y="546120"/>
            <a:ext cx="22295520" cy="3345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uk-UA" sz="6700" spc="-1" strike="noStrike">
                <a:solidFill>
                  <a:srgbClr val="363f47"/>
                </a:solidFill>
                <a:latin typeface="Arial"/>
                <a:ea typeface="Arial"/>
              </a:rPr>
              <a:t>Згідно з останніми дослідженнями, </a:t>
            </a:r>
            <a:r>
              <a:rPr b="1" lang="uk-UA" sz="6700" spc="-1" strike="noStrike">
                <a:solidFill>
                  <a:srgbClr val="ff644e"/>
                </a:solidFill>
                <a:latin typeface="Arial"/>
                <a:ea typeface="Arial"/>
              </a:rPr>
              <a:t>нестача вітаміну </a:t>
            </a:r>
            <a:r>
              <a:rPr b="1" lang="uk-UA" sz="6700" spc="-1" strike="noStrike">
                <a:solidFill>
                  <a:srgbClr val="fd7042"/>
                </a:solidFill>
                <a:latin typeface="Arial"/>
                <a:ea typeface="Arial"/>
              </a:rPr>
              <a:t>D</a:t>
            </a:r>
            <a:r>
              <a:rPr b="1" lang="uk-UA" sz="6700" spc="-1" strike="noStrike" baseline="-25000">
                <a:solidFill>
                  <a:srgbClr val="fd7042"/>
                </a:solidFill>
                <a:latin typeface="Arial"/>
                <a:ea typeface="Arial"/>
              </a:rPr>
              <a:t>3</a:t>
            </a:r>
            <a:r>
              <a:rPr b="1" lang="uk-UA" sz="6700" spc="-1" strike="noStrike">
                <a:solidFill>
                  <a:srgbClr val="ff644e"/>
                </a:solidFill>
                <a:latin typeface="Arial"/>
                <a:ea typeface="Arial"/>
              </a:rPr>
              <a:t> виявляється глобально в усьому світі,</a:t>
            </a:r>
            <a:r>
              <a:rPr b="1" lang="uk-UA" sz="6700" spc="-1" strike="noStrike">
                <a:solidFill>
                  <a:srgbClr val="363f47"/>
                </a:solidFill>
                <a:latin typeface="Arial"/>
                <a:ea typeface="Arial"/>
              </a:rPr>
              <a:t> навіть у сонячних країнах </a:t>
            </a:r>
            <a:endParaRPr b="0" lang="ru-RU" sz="6700" spc="-1" strike="noStrike">
              <a:latin typeface="Arial"/>
            </a:endParaRPr>
          </a:p>
        </p:txBody>
      </p:sp>
      <p:pic>
        <p:nvPicPr>
          <p:cNvPr id="193" name="image7.png" descr="image7.png"/>
          <p:cNvPicPr/>
          <p:nvPr/>
        </p:nvPicPr>
        <p:blipFill>
          <a:blip r:embed="rId1"/>
          <a:stretch/>
        </p:blipFill>
        <p:spPr>
          <a:xfrm>
            <a:off x="1537560" y="12793680"/>
            <a:ext cx="1773720" cy="311040"/>
          </a:xfrm>
          <a:prstGeom prst="rect">
            <a:avLst/>
          </a:prstGeom>
          <a:ln w="12700">
            <a:noFill/>
          </a:ln>
        </p:spPr>
      </p:pic>
      <p:sp>
        <p:nvSpPr>
          <p:cNvPr id="194" name="D-Spray"/>
          <p:cNvSpPr/>
          <p:nvPr/>
        </p:nvSpPr>
        <p:spPr>
          <a:xfrm>
            <a:off x="22411440" y="12786120"/>
            <a:ext cx="1120680" cy="417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r">
              <a:lnSpc>
                <a:spcPct val="9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2d2d2e"/>
                </a:solidFill>
                <a:latin typeface="Arial"/>
                <a:ea typeface="Arial"/>
              </a:rPr>
              <a:t>D-Spray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95" name="Процент взрослого населения с дефицитом (ниже 25 нмоль/л) или недостаточностью (менее 50 нмоль/л) витамина D3"/>
          <p:cNvSpPr/>
          <p:nvPr/>
        </p:nvSpPr>
        <p:spPr>
          <a:xfrm>
            <a:off x="1430640" y="9658080"/>
            <a:ext cx="3808440" cy="1929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uk-UA" sz="2000" spc="-1" strike="noStrike">
                <a:solidFill>
                  <a:srgbClr val="36414d"/>
                </a:solidFill>
                <a:latin typeface="Arial"/>
                <a:ea typeface="Arial"/>
              </a:rPr>
              <a:t>Процент дорослого</a:t>
            </a:r>
            <a:br/>
            <a:r>
              <a:rPr b="0" lang="uk-UA" sz="2000" spc="-1" strike="noStrike">
                <a:solidFill>
                  <a:srgbClr val="36414d"/>
                </a:solidFill>
                <a:latin typeface="Arial"/>
                <a:ea typeface="Arial"/>
              </a:rPr>
              <a:t>населення з дефіцитом</a:t>
            </a:r>
            <a:br/>
            <a:r>
              <a:rPr b="1" lang="uk-UA" sz="2000" spc="-1" strike="noStrike">
                <a:solidFill>
                  <a:srgbClr val="36414d"/>
                </a:solidFill>
                <a:latin typeface="Arial"/>
                <a:ea typeface="Arial"/>
              </a:rPr>
              <a:t>(нижче 25 нмоль/л) або</a:t>
            </a:r>
            <a:r>
              <a:rPr b="0" lang="uk-UA" sz="2000" spc="-1" strike="noStrike">
                <a:solidFill>
                  <a:srgbClr val="36414d"/>
                </a:solidFill>
                <a:latin typeface="Arial"/>
                <a:ea typeface="Arial"/>
              </a:rPr>
              <a:t> нестачею (</a:t>
            </a:r>
            <a:r>
              <a:rPr b="1" lang="uk-UA" sz="2000" spc="-1" strike="noStrike">
                <a:solidFill>
                  <a:srgbClr val="36414d"/>
                </a:solidFill>
                <a:latin typeface="Arial"/>
                <a:ea typeface="Arial"/>
              </a:rPr>
              <a:t>менше 50 нмоль/л) </a:t>
            </a:r>
            <a:r>
              <a:rPr b="0" lang="uk-UA" sz="2000" spc="-1" strike="noStrike">
                <a:solidFill>
                  <a:srgbClr val="36414d"/>
                </a:solidFill>
                <a:latin typeface="Arial"/>
                <a:ea typeface="Arial"/>
              </a:rPr>
              <a:t>вітаміну D3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96" name="Прямоугольник"/>
          <p:cNvSpPr/>
          <p:nvPr/>
        </p:nvSpPr>
        <p:spPr>
          <a:xfrm>
            <a:off x="-1092240" y="9483840"/>
            <a:ext cx="6562080" cy="2277360"/>
          </a:xfrm>
          <a:prstGeom prst="rect">
            <a:avLst/>
          </a:prstGeom>
          <a:noFill/>
          <a:ln w="25400">
            <a:solidFill>
              <a:srgbClr val="ff644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7" name="Дефицит"/>
          <p:cNvSpPr/>
          <p:nvPr/>
        </p:nvSpPr>
        <p:spPr>
          <a:xfrm>
            <a:off x="2042280" y="5122440"/>
            <a:ext cx="2802960" cy="569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40000"/>
              </a:lnSpc>
              <a:tabLst>
                <a:tab algn="l" pos="0"/>
              </a:tabLst>
            </a:pPr>
            <a:r>
              <a:rPr b="1" lang="uk-UA" sz="2200" spc="-1" strike="noStrike">
                <a:solidFill>
                  <a:srgbClr val="36414d"/>
                </a:solidFill>
                <a:latin typeface="Arial"/>
                <a:ea typeface="Arial"/>
              </a:rPr>
              <a:t>Дефіцит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198" name="Прямоугольник"/>
          <p:cNvSpPr/>
          <p:nvPr/>
        </p:nvSpPr>
        <p:spPr>
          <a:xfrm>
            <a:off x="1445400" y="5194800"/>
            <a:ext cx="415080" cy="425160"/>
          </a:xfrm>
          <a:prstGeom prst="rect">
            <a:avLst/>
          </a:prstGeom>
          <a:solidFill>
            <a:srgbClr val="cf4945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9" name="Прямоугольник"/>
          <p:cNvSpPr/>
          <p:nvPr/>
        </p:nvSpPr>
        <p:spPr>
          <a:xfrm>
            <a:off x="1445400" y="5860440"/>
            <a:ext cx="415080" cy="425160"/>
          </a:xfrm>
          <a:prstGeom prst="rect">
            <a:avLst/>
          </a:prstGeom>
          <a:solidFill>
            <a:srgbClr val="e3c456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0" name="Недостаток"/>
          <p:cNvSpPr/>
          <p:nvPr/>
        </p:nvSpPr>
        <p:spPr>
          <a:xfrm>
            <a:off x="2042280" y="5788080"/>
            <a:ext cx="2802960" cy="569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40000"/>
              </a:lnSpc>
              <a:tabLst>
                <a:tab algn="l" pos="0"/>
              </a:tabLst>
            </a:pPr>
            <a:r>
              <a:rPr b="1" lang="uk-UA" sz="2200" spc="-1" strike="noStrike">
                <a:solidFill>
                  <a:srgbClr val="36414d"/>
                </a:solidFill>
                <a:latin typeface="Arial"/>
                <a:ea typeface="Arial"/>
              </a:rPr>
              <a:t>Нестача</a:t>
            </a:r>
            <a:endParaRPr b="0" lang="ru-RU" sz="2200" spc="-1" strike="noStrike">
              <a:latin typeface="Arial"/>
            </a:endParaRPr>
          </a:p>
        </p:txBody>
      </p:sp>
      <p:graphicFrame>
        <p:nvGraphicFramePr>
          <p:cNvPr id="201" name="Двухмерная столбчатая диаграмма"/>
          <p:cNvGraphicFramePr/>
          <p:nvPr/>
        </p:nvGraphicFramePr>
        <p:xfrm>
          <a:off x="6341040" y="4916880"/>
          <a:ext cx="16490520" cy="7184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image7.png" descr="image7.png"/>
          <p:cNvPicPr/>
          <p:nvPr/>
        </p:nvPicPr>
        <p:blipFill>
          <a:blip r:embed="rId1"/>
          <a:stretch/>
        </p:blipFill>
        <p:spPr>
          <a:xfrm>
            <a:off x="1537560" y="12793680"/>
            <a:ext cx="1773720" cy="311040"/>
          </a:xfrm>
          <a:prstGeom prst="rect">
            <a:avLst/>
          </a:prstGeom>
          <a:ln w="12700">
            <a:noFill/>
          </a:ln>
        </p:spPr>
      </p:pic>
      <p:sp>
        <p:nvSpPr>
          <p:cNvPr id="203" name="D-Spray"/>
          <p:cNvSpPr/>
          <p:nvPr/>
        </p:nvSpPr>
        <p:spPr>
          <a:xfrm>
            <a:off x="22411440" y="12786120"/>
            <a:ext cx="1120680" cy="417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r">
              <a:lnSpc>
                <a:spcPct val="9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2d2d2e"/>
                </a:solidFill>
                <a:latin typeface="Arial"/>
                <a:ea typeface="Arial"/>
              </a:rPr>
              <a:t>D-Spray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04" name="Для полноценной работы всех органов и систем Витамин D должен не только поступать в организм в достаточном количестве, но и максимально хорошо усваиваться"/>
          <p:cNvSpPr/>
          <p:nvPr/>
        </p:nvSpPr>
        <p:spPr>
          <a:xfrm>
            <a:off x="1480320" y="2250720"/>
            <a:ext cx="9918360" cy="35445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10000"/>
              </a:lnSpc>
              <a:spcBef>
                <a:spcPts val="1500"/>
              </a:spcBef>
              <a:tabLst>
                <a:tab algn="l" pos="0"/>
              </a:tabLst>
            </a:pPr>
            <a:r>
              <a:rPr b="0" lang="uk-UA" sz="4000" spc="-1" strike="noStrike">
                <a:solidFill>
                  <a:srgbClr val="363f47"/>
                </a:solidFill>
                <a:latin typeface="Arial"/>
                <a:ea typeface="Arial"/>
              </a:rPr>
              <a:t>Для повноцінної роботи усіх органів</a:t>
            </a:r>
            <a:br/>
            <a:r>
              <a:rPr b="0" lang="uk-UA" sz="4000" spc="-1" strike="noStrike">
                <a:solidFill>
                  <a:srgbClr val="363f47"/>
                </a:solidFill>
                <a:latin typeface="Arial"/>
                <a:ea typeface="Arial"/>
              </a:rPr>
              <a:t>та систем Вітамін D</a:t>
            </a:r>
            <a:r>
              <a:rPr b="0" lang="uk-UA" sz="4000" spc="-1" strike="noStrike" baseline="-25000">
                <a:solidFill>
                  <a:srgbClr val="363f47"/>
                </a:solidFill>
                <a:latin typeface="Arial"/>
                <a:ea typeface="Arial"/>
              </a:rPr>
              <a:t>3</a:t>
            </a:r>
            <a:r>
              <a:rPr b="0" lang="uk-UA" sz="4000" spc="-1" strike="noStrike">
                <a:solidFill>
                  <a:srgbClr val="363f47"/>
                </a:solidFill>
                <a:latin typeface="Arial"/>
                <a:ea typeface="Arial"/>
              </a:rPr>
              <a:t> має не лише </a:t>
            </a:r>
            <a:br/>
            <a:r>
              <a:rPr b="0" lang="uk-UA" sz="4000" spc="-1" strike="noStrike">
                <a:solidFill>
                  <a:srgbClr val="363f47"/>
                </a:solidFill>
                <a:latin typeface="Arial"/>
                <a:ea typeface="Arial"/>
              </a:rPr>
              <a:t>надходити до організму у достатній </a:t>
            </a:r>
            <a:br/>
            <a:r>
              <a:rPr b="0" lang="uk-UA" sz="4000" spc="-1" strike="noStrike">
                <a:solidFill>
                  <a:srgbClr val="363f47"/>
                </a:solidFill>
                <a:latin typeface="Arial"/>
                <a:ea typeface="Arial"/>
              </a:rPr>
              <a:t>кількості, а й </a:t>
            </a:r>
            <a:r>
              <a:rPr b="1" lang="uk-UA" sz="4000" spc="-1" strike="noStrike">
                <a:solidFill>
                  <a:srgbClr val="ff644e"/>
                </a:solidFill>
                <a:latin typeface="Arial"/>
                <a:ea typeface="Arial"/>
              </a:rPr>
              <a:t>максимально добре засвоюватись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205" name="В составе спрея — МСT- жирные кислоты которые способствуют более быстрому и естественному усвоению Витамина D"/>
          <p:cNvSpPr/>
          <p:nvPr/>
        </p:nvSpPr>
        <p:spPr>
          <a:xfrm>
            <a:off x="1433880" y="5987160"/>
            <a:ext cx="11986920" cy="5268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10000"/>
              </a:lnSpc>
              <a:tabLst>
                <a:tab algn="l" pos="0"/>
              </a:tabLst>
            </a:pPr>
            <a:r>
              <a:rPr b="1" lang="uk-UA" sz="6000" spc="-1" strike="noStrike">
                <a:solidFill>
                  <a:srgbClr val="363f47"/>
                </a:solidFill>
                <a:latin typeface="Arial"/>
                <a:ea typeface="Arial"/>
              </a:rPr>
              <a:t>У складі спрею — </a:t>
            </a:r>
            <a:br/>
            <a:r>
              <a:rPr b="1" lang="uk-UA" sz="6000" spc="-1" strike="noStrike">
                <a:solidFill>
                  <a:srgbClr val="ff644e"/>
                </a:solidFill>
                <a:latin typeface="Arial"/>
                <a:ea typeface="Arial"/>
              </a:rPr>
              <a:t>МСT-жирні кислоти,</a:t>
            </a:r>
            <a:r>
              <a:rPr b="1" lang="uk-UA" sz="6000" spc="-1" strike="noStrike">
                <a:solidFill>
                  <a:srgbClr val="363f47"/>
                </a:solidFill>
                <a:latin typeface="Arial"/>
                <a:ea typeface="Arial"/>
              </a:rPr>
              <a:t> що сприяють більш</a:t>
            </a:r>
            <a:br/>
            <a:r>
              <a:rPr b="1" lang="uk-UA" sz="6000" spc="-1" strike="noStrike">
                <a:solidFill>
                  <a:srgbClr val="363f47"/>
                </a:solidFill>
                <a:latin typeface="Arial"/>
                <a:ea typeface="Arial"/>
              </a:rPr>
              <a:t>швидкому та природному  засвоєнню вітаміну D</a:t>
            </a:r>
            <a:r>
              <a:rPr b="1" lang="uk-UA" sz="6000" spc="-1" strike="noStrike" baseline="-25000">
                <a:solidFill>
                  <a:srgbClr val="363f47"/>
                </a:solidFill>
                <a:latin typeface="Arial"/>
                <a:ea typeface="Arial"/>
              </a:rPr>
              <a:t>3</a:t>
            </a:r>
            <a:endParaRPr b="0" lang="ru-RU" sz="6000" spc="-1" strike="noStrike">
              <a:latin typeface="Arial"/>
            </a:endParaRPr>
          </a:p>
        </p:txBody>
      </p:sp>
      <p:pic>
        <p:nvPicPr>
          <p:cNvPr id="206" name="image11.png" descr="image11.png"/>
          <p:cNvPicPr/>
          <p:nvPr/>
        </p:nvPicPr>
        <p:blipFill>
          <a:blip r:embed="rId2"/>
          <a:stretch/>
        </p:blipFill>
        <p:spPr>
          <a:xfrm>
            <a:off x="13616280" y="1476000"/>
            <a:ext cx="10219320" cy="1093860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Сгруппировать"/>
          <p:cNvGrpSpPr/>
          <p:nvPr/>
        </p:nvGrpSpPr>
        <p:grpSpPr>
          <a:xfrm>
            <a:off x="9421560" y="342720"/>
            <a:ext cx="14644800" cy="18793440"/>
            <a:chOff x="9421560" y="342720"/>
            <a:chExt cx="14644800" cy="18793440"/>
          </a:xfrm>
        </p:grpSpPr>
        <p:pic>
          <p:nvPicPr>
            <p:cNvPr id="208" name="image13.png" descr="image13.png"/>
            <p:cNvPicPr/>
            <p:nvPr/>
          </p:nvPicPr>
          <p:blipFill>
            <a:blip r:embed="rId1"/>
            <a:stretch/>
          </p:blipFill>
          <p:spPr>
            <a:xfrm>
              <a:off x="18300600" y="2096280"/>
              <a:ext cx="5765760" cy="1703988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209" name="image14.png" descr="image14.png"/>
            <p:cNvPicPr/>
            <p:nvPr/>
          </p:nvPicPr>
          <p:blipFill>
            <a:blip r:embed="rId2">
              <a:alphaModFix amt="76000"/>
            </a:blip>
            <a:stretch/>
          </p:blipFill>
          <p:spPr>
            <a:xfrm flipH="1">
              <a:off x="9421560" y="342720"/>
              <a:ext cx="9999360" cy="6986520"/>
            </a:xfrm>
            <a:prstGeom prst="rect">
              <a:avLst/>
            </a:prstGeom>
            <a:ln w="12700">
              <a:noFill/>
            </a:ln>
          </p:spPr>
        </p:pic>
      </p:grpSp>
      <p:pic>
        <p:nvPicPr>
          <p:cNvPr id="210" name="image7.png" descr="image7.png"/>
          <p:cNvPicPr/>
          <p:nvPr/>
        </p:nvPicPr>
        <p:blipFill>
          <a:blip r:embed="rId3"/>
          <a:stretch/>
        </p:blipFill>
        <p:spPr>
          <a:xfrm>
            <a:off x="1537560" y="12793680"/>
            <a:ext cx="1773720" cy="311040"/>
          </a:xfrm>
          <a:prstGeom prst="rect">
            <a:avLst/>
          </a:prstGeom>
          <a:ln w="12700">
            <a:noFill/>
          </a:ln>
        </p:spPr>
      </p:pic>
      <p:sp>
        <p:nvSpPr>
          <p:cNvPr id="211" name="D-Spray"/>
          <p:cNvSpPr/>
          <p:nvPr/>
        </p:nvSpPr>
        <p:spPr>
          <a:xfrm>
            <a:off x="22411440" y="12786120"/>
            <a:ext cx="1120680" cy="417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r">
              <a:lnSpc>
                <a:spcPct val="9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2d2d2e"/>
                </a:solidFill>
                <a:latin typeface="Arial"/>
                <a:ea typeface="Arial"/>
              </a:rPr>
              <a:t>D-Spray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12" name="Мельчайшие частицы спрея легко проникают в кровоток через слизистую полости рта. Мелкодисперсное распыление увеличивает площадь усвоения."/>
          <p:cNvSpPr/>
          <p:nvPr/>
        </p:nvSpPr>
        <p:spPr>
          <a:xfrm>
            <a:off x="1417320" y="6068520"/>
            <a:ext cx="14646240" cy="2111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10000"/>
              </a:lnSpc>
              <a:tabLst>
                <a:tab algn="l" pos="0"/>
              </a:tabLst>
            </a:pPr>
            <a:r>
              <a:rPr b="0" lang="uk-UA" sz="4000" spc="-1" strike="noStrike">
                <a:solidFill>
                  <a:srgbClr val="ffffff"/>
                </a:solidFill>
                <a:latin typeface="Arial"/>
                <a:ea typeface="Arial"/>
              </a:rPr>
              <a:t>Найдрібніші частинки спрею легко проникають до кровотоку через слизову ротової порожнини. Дрібнодисперсне розпилення збільшує площу засвоєння.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213" name="Форма спрея — эффективный способ доставки витамина"/>
          <p:cNvSpPr/>
          <p:nvPr/>
        </p:nvSpPr>
        <p:spPr>
          <a:xfrm>
            <a:off x="1417320" y="1357560"/>
            <a:ext cx="11295360" cy="34340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uk-UA" sz="8000" spc="-1" strike="noStrike">
                <a:solidFill>
                  <a:srgbClr val="ffffff"/>
                </a:solidFill>
                <a:latin typeface="Arial"/>
                <a:ea typeface="Arial"/>
              </a:rPr>
              <a:t>Форма спрею</a:t>
            </a:r>
            <a:r>
              <a:rPr b="1" lang="uk-UA" sz="8000" spc="-1" strike="noStrike">
                <a:solidFill>
                  <a:srgbClr val="363f47"/>
                </a:solidFill>
                <a:latin typeface="Arial"/>
                <a:ea typeface="Arial"/>
              </a:rPr>
              <a:t> </a:t>
            </a:r>
            <a:r>
              <a:rPr b="1" lang="uk-UA" sz="8000" spc="-1" strike="noStrike">
                <a:solidFill>
                  <a:srgbClr val="ffffff"/>
                </a:solidFill>
                <a:latin typeface="Arial"/>
                <a:ea typeface="Arial"/>
              </a:rPr>
              <a:t>—</a:t>
            </a:r>
            <a:r>
              <a:rPr b="1" lang="uk-UA" sz="8000" spc="-1" strike="noStrike">
                <a:solidFill>
                  <a:srgbClr val="fdf098"/>
                </a:solidFill>
                <a:latin typeface="Arial"/>
                <a:ea typeface="Arial"/>
              </a:rPr>
              <a:t>ефективний спосіб доставки</a:t>
            </a:r>
            <a:r>
              <a:rPr b="1" lang="uk-UA" sz="8000" spc="-1" strike="noStrike">
                <a:solidFill>
                  <a:srgbClr val="363f47"/>
                </a:solidFill>
                <a:latin typeface="Arial"/>
                <a:ea typeface="Arial"/>
              </a:rPr>
              <a:t> </a:t>
            </a:r>
            <a:r>
              <a:rPr b="1" lang="uk-UA" sz="8000" spc="-1" strike="noStrike">
                <a:solidFill>
                  <a:srgbClr val="ffffff"/>
                </a:solidFill>
                <a:latin typeface="Arial"/>
                <a:ea typeface="Arial"/>
              </a:rPr>
              <a:t>вітаміну </a:t>
            </a:r>
            <a:endParaRPr b="0" lang="ru-RU" sz="8000" spc="-1" strike="noStrike">
              <a:latin typeface="Arial"/>
            </a:endParaRPr>
          </a:p>
        </p:txBody>
      </p:sp>
      <p:sp>
        <p:nvSpPr>
          <p:cNvPr id="214" name="Эффективность жирорастворимой формы витамина в виде спрея клинически доказана*"/>
          <p:cNvSpPr/>
          <p:nvPr/>
        </p:nvSpPr>
        <p:spPr>
          <a:xfrm>
            <a:off x="1417320" y="8537040"/>
            <a:ext cx="13601520" cy="31183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10000"/>
              </a:lnSpc>
              <a:tabLst>
                <a:tab algn="l" pos="0"/>
              </a:tabLst>
            </a:pPr>
            <a:r>
              <a:rPr b="1" lang="uk-UA" sz="6000" spc="-1" strike="noStrike">
                <a:solidFill>
                  <a:srgbClr val="fcf199"/>
                </a:solidFill>
                <a:latin typeface="Arial"/>
                <a:ea typeface="Arial"/>
              </a:rPr>
              <a:t>Ефективність жиророзчинної форми вітаміну у вигляді спрею клінічно доведена</a:t>
            </a:r>
            <a:endParaRPr b="0" lang="ru-RU" sz="6000" spc="-1" strike="noStrike">
              <a:latin typeface="Arial"/>
            </a:endParaRPr>
          </a:p>
        </p:txBody>
      </p:sp>
      <p:sp>
        <p:nvSpPr>
          <p:cNvPr id="215" name="TextBox 12"/>
          <p:cNvSpPr/>
          <p:nvPr/>
        </p:nvSpPr>
        <p:spPr>
          <a:xfrm>
            <a:off x="8444520" y="10645200"/>
            <a:ext cx="411120" cy="777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horzOverflow="overflow" vertOverflow="overflow" lIns="45720" rIns="4572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4500" spc="-1" strike="noStrike">
                <a:solidFill>
                  <a:srgbClr val="fdf098"/>
                </a:solidFill>
                <a:latin typeface="Arial"/>
                <a:ea typeface="Arial"/>
              </a:rPr>
              <a:t>3</a:t>
            </a:r>
            <a:endParaRPr b="0" lang="ru-RU" sz="4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image7.png" descr="image7.png"/>
          <p:cNvPicPr/>
          <p:nvPr/>
        </p:nvPicPr>
        <p:blipFill>
          <a:blip r:embed="rId1"/>
          <a:stretch/>
        </p:blipFill>
        <p:spPr>
          <a:xfrm>
            <a:off x="1537560" y="12793680"/>
            <a:ext cx="1773720" cy="311040"/>
          </a:xfrm>
          <a:prstGeom prst="rect">
            <a:avLst/>
          </a:prstGeom>
          <a:ln w="12700">
            <a:noFill/>
          </a:ln>
        </p:spPr>
      </p:pic>
      <p:sp>
        <p:nvSpPr>
          <p:cNvPr id="217" name="D-Spray"/>
          <p:cNvSpPr/>
          <p:nvPr/>
        </p:nvSpPr>
        <p:spPr>
          <a:xfrm>
            <a:off x="22411440" y="12786120"/>
            <a:ext cx="1120680" cy="417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r">
              <a:lnSpc>
                <a:spcPct val="9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2d2d2e"/>
                </a:solidFill>
                <a:latin typeface="Arial"/>
                <a:ea typeface="Arial"/>
              </a:rPr>
              <a:t>D-Spray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18" name="Легко проникает в кровоток"/>
          <p:cNvSpPr/>
          <p:nvPr/>
        </p:nvSpPr>
        <p:spPr>
          <a:xfrm>
            <a:off x="2035440" y="9988200"/>
            <a:ext cx="4064760" cy="1416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algn="ctr">
              <a:lnSpc>
                <a:spcPct val="108000"/>
              </a:lnSpc>
              <a:tabLst>
                <a:tab algn="l" pos="0"/>
              </a:tabLst>
            </a:pPr>
            <a:r>
              <a:rPr b="0" lang="uk-UA" sz="4000" spc="-1" strike="noStrike">
                <a:solidFill>
                  <a:srgbClr val="363f47"/>
                </a:solidFill>
                <a:latin typeface="Arial"/>
                <a:ea typeface="Arial"/>
              </a:rPr>
              <a:t>Легко проникає до кровотоку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219" name="Увеличивает площадь усвоения"/>
          <p:cNvSpPr/>
          <p:nvPr/>
        </p:nvSpPr>
        <p:spPr>
          <a:xfrm>
            <a:off x="8982000" y="9971280"/>
            <a:ext cx="6271200" cy="1416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algn="ctr">
              <a:lnSpc>
                <a:spcPct val="108000"/>
              </a:lnSpc>
              <a:tabLst>
                <a:tab algn="l" pos="0"/>
              </a:tabLst>
            </a:pPr>
            <a:r>
              <a:rPr b="0" lang="uk-UA" sz="4000" spc="-1" strike="noStrike">
                <a:solidFill>
                  <a:srgbClr val="363f47"/>
                </a:solidFill>
                <a:latin typeface="Arial"/>
                <a:ea typeface="Arial"/>
              </a:rPr>
              <a:t>Збільшує</a:t>
            </a:r>
            <a:br/>
            <a:r>
              <a:rPr b="0" lang="uk-UA" sz="4000" spc="-1" strike="noStrike">
                <a:solidFill>
                  <a:srgbClr val="363f47"/>
                </a:solidFill>
                <a:latin typeface="Arial"/>
                <a:ea typeface="Arial"/>
              </a:rPr>
              <a:t>площу засвоєння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220" name="Эффективность клинически доказана"/>
          <p:cNvSpPr/>
          <p:nvPr/>
        </p:nvSpPr>
        <p:spPr>
          <a:xfrm>
            <a:off x="17721000" y="9971280"/>
            <a:ext cx="4686480" cy="1416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algn="ctr">
              <a:lnSpc>
                <a:spcPct val="108000"/>
              </a:lnSpc>
              <a:tabLst>
                <a:tab algn="l" pos="0"/>
              </a:tabLst>
            </a:pPr>
            <a:r>
              <a:rPr b="0" lang="uk-UA" sz="4000" spc="-1" strike="noStrike">
                <a:solidFill>
                  <a:srgbClr val="363f47"/>
                </a:solidFill>
                <a:latin typeface="Arial"/>
                <a:ea typeface="Arial"/>
              </a:rPr>
              <a:t>Ефективність клінічно доведена</a:t>
            </a:r>
            <a:endParaRPr b="0" lang="ru-RU" sz="4000" spc="-1" strike="noStrike">
              <a:latin typeface="Arial"/>
            </a:endParaRPr>
          </a:p>
        </p:txBody>
      </p:sp>
      <p:pic>
        <p:nvPicPr>
          <p:cNvPr id="221" name="image15.png" descr="image15.png"/>
          <p:cNvPicPr/>
          <p:nvPr/>
        </p:nvPicPr>
        <p:blipFill>
          <a:blip r:embed="rId2"/>
          <a:stretch/>
        </p:blipFill>
        <p:spPr>
          <a:xfrm>
            <a:off x="17013960" y="3881520"/>
            <a:ext cx="6348960" cy="6348960"/>
          </a:xfrm>
          <a:prstGeom prst="rect">
            <a:avLst/>
          </a:prstGeom>
          <a:ln w="12700">
            <a:noFill/>
          </a:ln>
        </p:spPr>
      </p:pic>
      <p:pic>
        <p:nvPicPr>
          <p:cNvPr id="222" name="image17.png" descr="image17.png"/>
          <p:cNvPicPr/>
          <p:nvPr/>
        </p:nvPicPr>
        <p:blipFill>
          <a:blip r:embed="rId3"/>
          <a:srcRect l="15807" t="17573" r="12723" b="11863"/>
          <a:stretch/>
        </p:blipFill>
        <p:spPr>
          <a:xfrm>
            <a:off x="1800360" y="4716360"/>
            <a:ext cx="4535280" cy="4477680"/>
          </a:xfrm>
          <a:prstGeom prst="rect">
            <a:avLst/>
          </a:prstGeom>
          <a:ln w="12700">
            <a:noFill/>
          </a:ln>
        </p:spPr>
      </p:pic>
      <p:pic>
        <p:nvPicPr>
          <p:cNvPr id="223" name="image18.png" descr="image18.png"/>
          <p:cNvPicPr/>
          <p:nvPr/>
        </p:nvPicPr>
        <p:blipFill>
          <a:blip r:embed="rId4"/>
          <a:srcRect l="2958" t="0" r="0" b="0"/>
          <a:stretch/>
        </p:blipFill>
        <p:spPr>
          <a:xfrm>
            <a:off x="9688680" y="4437720"/>
            <a:ext cx="4857480" cy="5176800"/>
          </a:xfrm>
          <a:prstGeom prst="rect">
            <a:avLst/>
          </a:prstGeom>
          <a:ln w="12700">
            <a:noFill/>
          </a:ln>
        </p:spPr>
      </p:pic>
      <p:sp>
        <p:nvSpPr>
          <p:cNvPr id="224" name="Преимущества мелкодисперсного распыления витамина D"/>
          <p:cNvSpPr/>
          <p:nvPr/>
        </p:nvSpPr>
        <p:spPr>
          <a:xfrm>
            <a:off x="1417320" y="802800"/>
            <a:ext cx="18937800" cy="27482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uk-UA" sz="8000" spc="-1" strike="noStrike">
                <a:solidFill>
                  <a:srgbClr val="363f47"/>
                </a:solidFill>
                <a:latin typeface="Arial"/>
                <a:ea typeface="Arial"/>
              </a:rPr>
              <a:t>Переваги </a:t>
            </a:r>
            <a:r>
              <a:rPr b="1" lang="uk-UA" sz="8000" spc="-1" strike="noStrike">
                <a:solidFill>
                  <a:srgbClr val="ff644e"/>
                </a:solidFill>
                <a:latin typeface="Arial"/>
                <a:ea typeface="Arial"/>
              </a:rPr>
              <a:t>дрібнодисперсного розпилення</a:t>
            </a:r>
            <a:r>
              <a:rPr b="1" lang="uk-UA" sz="8000" spc="-1" strike="noStrike">
                <a:solidFill>
                  <a:srgbClr val="e1343e"/>
                </a:solidFill>
                <a:latin typeface="Arial"/>
                <a:ea typeface="Arial"/>
              </a:rPr>
              <a:t> </a:t>
            </a:r>
            <a:r>
              <a:rPr b="1" lang="uk-UA" sz="8000" spc="-1" strike="noStrike">
                <a:solidFill>
                  <a:srgbClr val="363f47"/>
                </a:solidFill>
                <a:latin typeface="Arial"/>
                <a:ea typeface="Arial"/>
              </a:rPr>
              <a:t>вітаміну </a:t>
            </a:r>
            <a:r>
              <a:rPr b="1" lang="en-US" sz="8000" spc="-1" strike="noStrike">
                <a:solidFill>
                  <a:srgbClr val="363f47"/>
                </a:solidFill>
                <a:latin typeface="Arial"/>
                <a:ea typeface="Arial"/>
              </a:rPr>
              <a:t>D</a:t>
            </a:r>
            <a:r>
              <a:rPr b="1" lang="en-US" sz="8000" spc="-1" strike="noStrike" baseline="-25000">
                <a:solidFill>
                  <a:srgbClr val="363f47"/>
                </a:solidFill>
                <a:latin typeface="Arial"/>
                <a:ea typeface="Arial"/>
              </a:rPr>
              <a:t>3</a:t>
            </a:r>
            <a:endParaRPr b="0" lang="ru-RU" sz="8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Рисунок 1" descr=""/>
          <p:cNvPicPr/>
          <p:nvPr/>
        </p:nvPicPr>
        <p:blipFill>
          <a:blip r:embed="rId1"/>
          <a:srcRect l="423" t="8701" r="320" b="7590"/>
          <a:stretch/>
        </p:blipFill>
        <p:spPr>
          <a:xfrm>
            <a:off x="-1547280" y="-179640"/>
            <a:ext cx="27431640" cy="15423480"/>
          </a:xfrm>
          <a:prstGeom prst="rect">
            <a:avLst/>
          </a:prstGeom>
          <a:ln w="0">
            <a:noFill/>
          </a:ln>
        </p:spPr>
      </p:pic>
      <p:pic>
        <p:nvPicPr>
          <p:cNvPr id="226" name="image7.png" descr="image7.png"/>
          <p:cNvPicPr/>
          <p:nvPr/>
        </p:nvPicPr>
        <p:blipFill>
          <a:blip r:embed="rId2"/>
          <a:stretch/>
        </p:blipFill>
        <p:spPr>
          <a:xfrm>
            <a:off x="1537560" y="12793680"/>
            <a:ext cx="1773720" cy="311040"/>
          </a:xfrm>
          <a:prstGeom prst="rect">
            <a:avLst/>
          </a:prstGeom>
          <a:ln w="12700">
            <a:noFill/>
          </a:ln>
        </p:spPr>
      </p:pic>
      <p:sp>
        <p:nvSpPr>
          <p:cNvPr id="227" name="D-Spray"/>
          <p:cNvSpPr/>
          <p:nvPr/>
        </p:nvSpPr>
        <p:spPr>
          <a:xfrm>
            <a:off x="22411440" y="12786120"/>
            <a:ext cx="1120680" cy="417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r">
              <a:lnSpc>
                <a:spcPct val="9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2d2d2e"/>
                </a:solidFill>
                <a:latin typeface="Arial"/>
                <a:ea typeface="Arial"/>
              </a:rPr>
              <a:t>D-Spray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28" name="D-Spray"/>
          <p:cNvSpPr/>
          <p:nvPr/>
        </p:nvSpPr>
        <p:spPr>
          <a:xfrm>
            <a:off x="11871360" y="464760"/>
            <a:ext cx="11911320" cy="19522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1" lang="ru-RU" sz="11000" spc="-1" strike="noStrike">
                <a:solidFill>
                  <a:srgbClr val="ff644e"/>
                </a:solidFill>
                <a:latin typeface="Arial"/>
                <a:ea typeface="Arial"/>
              </a:rPr>
              <a:t>D-Spray</a:t>
            </a:r>
            <a:r>
              <a:rPr b="1" lang="ru-RU" sz="11000" spc="-1" strike="noStrike">
                <a:solidFill>
                  <a:srgbClr val="ff644e"/>
                </a:solidFill>
                <a:latin typeface="Arial"/>
                <a:ea typeface="Arial"/>
              </a:rPr>
              <a:t> 2000</a:t>
            </a:r>
            <a:endParaRPr b="0" lang="ru-RU" sz="11000" spc="-1" strike="noStrike">
              <a:latin typeface="Arial"/>
            </a:endParaRPr>
          </a:p>
        </p:txBody>
      </p:sp>
      <p:sp>
        <p:nvSpPr>
          <p:cNvPr id="229" name="Здоровье у тебя в кармане"/>
          <p:cNvSpPr/>
          <p:nvPr/>
        </p:nvSpPr>
        <p:spPr>
          <a:xfrm>
            <a:off x="12058200" y="2146680"/>
            <a:ext cx="8235360" cy="24379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1" lang="uk-UA" sz="7100" spc="-1" strike="noStrike">
                <a:solidFill>
                  <a:srgbClr val="ffffff"/>
                </a:solidFill>
                <a:latin typeface="Arial"/>
                <a:ea typeface="Arial"/>
              </a:rPr>
              <a:t>Здоров'я</a:t>
            </a:r>
            <a:br/>
            <a:r>
              <a:rPr b="1" lang="uk-UA" sz="7100" spc="-1" strike="noStrike">
                <a:solidFill>
                  <a:srgbClr val="ffffff"/>
                </a:solidFill>
                <a:latin typeface="Arial"/>
                <a:ea typeface="Arial"/>
              </a:rPr>
              <a:t>у тебе в кишені </a:t>
            </a:r>
            <a:endParaRPr b="0" lang="ru-RU" sz="71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image7.png" descr="image7.png"/>
          <p:cNvPicPr/>
          <p:nvPr/>
        </p:nvPicPr>
        <p:blipFill>
          <a:blip r:embed="rId1"/>
          <a:stretch/>
        </p:blipFill>
        <p:spPr>
          <a:xfrm>
            <a:off x="1537560" y="12793680"/>
            <a:ext cx="1773720" cy="311040"/>
          </a:xfrm>
          <a:prstGeom prst="rect">
            <a:avLst/>
          </a:prstGeom>
          <a:ln w="12700">
            <a:noFill/>
          </a:ln>
        </p:spPr>
      </p:pic>
      <p:sp>
        <p:nvSpPr>
          <p:cNvPr id="231" name="D-Spray"/>
          <p:cNvSpPr/>
          <p:nvPr/>
        </p:nvSpPr>
        <p:spPr>
          <a:xfrm>
            <a:off x="22411440" y="12786120"/>
            <a:ext cx="1120680" cy="417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r">
              <a:lnSpc>
                <a:spcPct val="9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33414e"/>
                </a:solidFill>
                <a:latin typeface="Arial"/>
                <a:ea typeface="Arial"/>
              </a:rPr>
              <a:t>D-Spray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32" name="Не нужно запивать"/>
          <p:cNvSpPr/>
          <p:nvPr/>
        </p:nvSpPr>
        <p:spPr>
          <a:xfrm>
            <a:off x="17419320" y="9927000"/>
            <a:ext cx="4050360" cy="7084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uk-UA" sz="3100" spc="-1" strike="noStrike">
                <a:solidFill>
                  <a:srgbClr val="ffffff"/>
                </a:solidFill>
                <a:latin typeface="Arial"/>
                <a:ea typeface="Arial"/>
              </a:rPr>
              <a:t>Не треба запивати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233" name="1 нажатие дозатора — суточная доза потребления"/>
          <p:cNvSpPr/>
          <p:nvPr/>
        </p:nvSpPr>
        <p:spPr>
          <a:xfrm>
            <a:off x="4176000" y="5666040"/>
            <a:ext cx="5580360" cy="12751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uk-UA" sz="3100" spc="-1" strike="noStrike">
                <a:solidFill>
                  <a:srgbClr val="ffffff"/>
                </a:solidFill>
                <a:latin typeface="Arial"/>
                <a:ea typeface="Arial"/>
              </a:rPr>
              <a:t>1 натискання дозатора —</a:t>
            </a:r>
            <a:br/>
            <a:r>
              <a:rPr b="0" lang="en-US" sz="3100" spc="-1" strike="noStrike">
                <a:solidFill>
                  <a:srgbClr val="ffffff"/>
                </a:solidFill>
                <a:latin typeface="Arial"/>
                <a:ea typeface="Arial"/>
              </a:rPr>
              <a:t>2000 IU (50 </a:t>
            </a:r>
            <a:r>
              <a:rPr b="0" lang="ru-RU" sz="3100" spc="-1" strike="noStrike">
                <a:solidFill>
                  <a:srgbClr val="ffffff"/>
                </a:solidFill>
                <a:latin typeface="Arial"/>
                <a:ea typeface="Arial"/>
              </a:rPr>
              <a:t>мкг)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234" name="Упаковка 10 мл содержит 170 доз"/>
          <p:cNvSpPr/>
          <p:nvPr/>
        </p:nvSpPr>
        <p:spPr>
          <a:xfrm>
            <a:off x="4176000" y="3654360"/>
            <a:ext cx="4050360" cy="11613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0" lang="uk-UA" sz="3100" spc="-1" strike="noStrike">
                <a:solidFill>
                  <a:srgbClr val="ffffff"/>
                </a:solidFill>
                <a:latin typeface="Arial"/>
                <a:ea typeface="Arial"/>
              </a:rPr>
              <a:t>Упаковка 10 мл містить 170 доз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235" name="D-Spray — Витамин D3 в форме спрея"/>
          <p:cNvSpPr/>
          <p:nvPr/>
        </p:nvSpPr>
        <p:spPr>
          <a:xfrm>
            <a:off x="2112120" y="494280"/>
            <a:ext cx="19800360" cy="14882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8000" spc="-1" strike="noStrike">
                <a:solidFill>
                  <a:srgbClr val="ffffff"/>
                </a:solidFill>
                <a:latin typeface="Arial"/>
                <a:ea typeface="Arial"/>
              </a:rPr>
              <a:t>D-Spray — </a:t>
            </a:r>
            <a:r>
              <a:rPr b="1" lang="uk-UA" sz="8000" spc="-1" strike="noStrike">
                <a:solidFill>
                  <a:srgbClr val="ffffff"/>
                </a:solidFill>
                <a:latin typeface="Arial"/>
                <a:ea typeface="Arial"/>
              </a:rPr>
              <a:t>вітамін D</a:t>
            </a:r>
            <a:r>
              <a:rPr b="1" lang="uk-UA" sz="8000" spc="-1" strike="noStrike" baseline="-25000">
                <a:solidFill>
                  <a:srgbClr val="ffffff"/>
                </a:solidFill>
                <a:latin typeface="Arial"/>
                <a:ea typeface="Arial"/>
              </a:rPr>
              <a:t>3</a:t>
            </a:r>
            <a:r>
              <a:rPr b="1" lang="uk-UA" sz="8000" spc="-1" strike="noStrike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b="1" lang="uk-UA" sz="8000" spc="-1" strike="noStrike">
                <a:solidFill>
                  <a:srgbClr val="fdf098"/>
                </a:solidFill>
                <a:latin typeface="Arial"/>
                <a:ea typeface="Arial"/>
              </a:rPr>
              <a:t>у </a:t>
            </a:r>
            <a:r>
              <a:rPr b="1" lang="uk-UA" sz="8000" spc="-1" strike="noStrike">
                <a:solidFill>
                  <a:srgbClr val="fdf198"/>
                </a:solidFill>
                <a:latin typeface="Arial"/>
                <a:ea typeface="Arial"/>
              </a:rPr>
              <a:t>формі</a:t>
            </a:r>
            <a:r>
              <a:rPr b="1" lang="uk-UA" sz="8000" spc="-1" strike="noStrike">
                <a:solidFill>
                  <a:srgbClr val="fdf098"/>
                </a:solidFill>
                <a:latin typeface="Arial"/>
                <a:ea typeface="Arial"/>
              </a:rPr>
              <a:t> спрею </a:t>
            </a:r>
            <a:endParaRPr b="0" lang="ru-RU" sz="8000" spc="-1" strike="noStrike">
              <a:latin typeface="Arial"/>
            </a:endParaRPr>
          </a:p>
        </p:txBody>
      </p:sp>
      <p:sp>
        <p:nvSpPr>
          <p:cNvPr id="236" name="Удобно носить с собой, чтобы принимать без пропусков"/>
          <p:cNvSpPr/>
          <p:nvPr/>
        </p:nvSpPr>
        <p:spPr>
          <a:xfrm>
            <a:off x="17419320" y="7634160"/>
            <a:ext cx="6324120" cy="12751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uk-UA" sz="3100" spc="-1" strike="noStrike">
                <a:solidFill>
                  <a:srgbClr val="ffffff"/>
                </a:solidFill>
                <a:latin typeface="Arial"/>
                <a:ea typeface="Arial"/>
              </a:rPr>
              <a:t>Зручно носити з собою,</a:t>
            </a:r>
            <a:br/>
            <a:r>
              <a:rPr b="0" lang="uk-UA" sz="3100" spc="-1" strike="noStrike">
                <a:solidFill>
                  <a:srgbClr val="ffffff"/>
                </a:solidFill>
                <a:latin typeface="Arial"/>
                <a:ea typeface="Arial"/>
              </a:rPr>
              <a:t>аби не пропускати прийом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237" name="Точная дозировка, невозможно ошибиться"/>
          <p:cNvSpPr/>
          <p:nvPr/>
        </p:nvSpPr>
        <p:spPr>
          <a:xfrm>
            <a:off x="4176360" y="7633440"/>
            <a:ext cx="5580360" cy="12751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uk-UA" sz="3100" spc="-1" strike="noStrike">
                <a:solidFill>
                  <a:srgbClr val="ffffff"/>
                </a:solidFill>
                <a:latin typeface="Arial"/>
                <a:ea typeface="Arial"/>
              </a:rPr>
              <a:t>Точне дозування,</a:t>
            </a:r>
            <a:br/>
            <a:r>
              <a:rPr b="0" lang="uk-UA" sz="3100" spc="-1" strike="noStrike">
                <a:solidFill>
                  <a:srgbClr val="ffffff"/>
                </a:solidFill>
                <a:latin typeface="Arial"/>
                <a:ea typeface="Arial"/>
              </a:rPr>
              <a:t>неможливо помилитись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238" name="Флакон из темного стекла экологичен, сохраняет свежесть продукта"/>
          <p:cNvSpPr/>
          <p:nvPr/>
        </p:nvSpPr>
        <p:spPr>
          <a:xfrm>
            <a:off x="17382240" y="3410280"/>
            <a:ext cx="5025240" cy="16711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0" lang="uk-UA" sz="3100" spc="-1" strike="noStrike">
                <a:solidFill>
                  <a:srgbClr val="ffffff"/>
                </a:solidFill>
                <a:latin typeface="Arial"/>
                <a:ea typeface="Arial"/>
              </a:rPr>
              <a:t>Флакон із темного скла екологічний, зберігає свіжість продукту</a:t>
            </a:r>
            <a:endParaRPr b="0" lang="ru-RU" sz="3100" spc="-1" strike="noStrike">
              <a:latin typeface="Arial"/>
            </a:endParaRPr>
          </a:p>
        </p:txBody>
      </p:sp>
      <p:pic>
        <p:nvPicPr>
          <p:cNvPr id="239" name="image19.png" descr="image19.png"/>
          <p:cNvPicPr/>
          <p:nvPr/>
        </p:nvPicPr>
        <p:blipFill>
          <a:blip r:embed="rId2"/>
          <a:stretch/>
        </p:blipFill>
        <p:spPr>
          <a:xfrm>
            <a:off x="9948960" y="2567160"/>
            <a:ext cx="4126320" cy="10239840"/>
          </a:xfrm>
          <a:prstGeom prst="rect">
            <a:avLst/>
          </a:prstGeom>
          <a:ln w="12700">
            <a:noFill/>
          </a:ln>
        </p:spPr>
      </p:pic>
      <p:sp>
        <p:nvSpPr>
          <p:cNvPr id="240" name="Кружок"/>
          <p:cNvSpPr/>
          <p:nvPr/>
        </p:nvSpPr>
        <p:spPr>
          <a:xfrm>
            <a:off x="15414480" y="7494120"/>
            <a:ext cx="1554120" cy="1554120"/>
          </a:xfrm>
          <a:prstGeom prst="ellipse">
            <a:avLst/>
          </a:prstGeom>
          <a:noFill/>
          <a:ln w="3810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1" name="Кружок"/>
          <p:cNvSpPr/>
          <p:nvPr/>
        </p:nvSpPr>
        <p:spPr>
          <a:xfrm>
            <a:off x="2171520" y="7493400"/>
            <a:ext cx="1554120" cy="1554120"/>
          </a:xfrm>
          <a:prstGeom prst="ellipse">
            <a:avLst/>
          </a:prstGeom>
          <a:noFill/>
          <a:ln w="3810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2" name="Кружок"/>
          <p:cNvSpPr/>
          <p:nvPr/>
        </p:nvSpPr>
        <p:spPr>
          <a:xfrm>
            <a:off x="15377400" y="3468240"/>
            <a:ext cx="1554120" cy="1554120"/>
          </a:xfrm>
          <a:prstGeom prst="ellipse">
            <a:avLst/>
          </a:prstGeom>
          <a:noFill/>
          <a:ln w="3810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43" name="Сгруппировать"/>
          <p:cNvGrpSpPr/>
          <p:nvPr/>
        </p:nvGrpSpPr>
        <p:grpSpPr>
          <a:xfrm>
            <a:off x="2154600" y="5470920"/>
            <a:ext cx="1554120" cy="1554120"/>
            <a:chOff x="2154600" y="5470920"/>
            <a:chExt cx="1554120" cy="1554120"/>
          </a:xfrm>
        </p:grpSpPr>
        <p:sp>
          <p:nvSpPr>
            <p:cNvPr id="244" name="Кружок"/>
            <p:cNvSpPr/>
            <p:nvPr/>
          </p:nvSpPr>
          <p:spPr>
            <a:xfrm>
              <a:off x="2154600" y="5470920"/>
              <a:ext cx="1554120" cy="1554120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245" name="image20.png" descr="image20.png"/>
            <p:cNvPicPr/>
            <p:nvPr/>
          </p:nvPicPr>
          <p:blipFill>
            <a:blip r:embed="rId3"/>
            <a:stretch/>
          </p:blipFill>
          <p:spPr>
            <a:xfrm>
              <a:off x="2267280" y="5580360"/>
              <a:ext cx="1328040" cy="1335240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246" name="Сгруппировать"/>
          <p:cNvGrpSpPr/>
          <p:nvPr/>
        </p:nvGrpSpPr>
        <p:grpSpPr>
          <a:xfrm>
            <a:off x="15414480" y="9504000"/>
            <a:ext cx="1554120" cy="1554120"/>
            <a:chOff x="15414480" y="9504000"/>
            <a:chExt cx="1554120" cy="1554120"/>
          </a:xfrm>
        </p:grpSpPr>
        <p:sp>
          <p:nvSpPr>
            <p:cNvPr id="247" name="Кружок"/>
            <p:cNvSpPr/>
            <p:nvPr/>
          </p:nvSpPr>
          <p:spPr>
            <a:xfrm>
              <a:off x="15414480" y="9504000"/>
              <a:ext cx="1554120" cy="1554120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248" name="image21.png" descr="image21.png"/>
            <p:cNvPicPr/>
            <p:nvPr/>
          </p:nvPicPr>
          <p:blipFill>
            <a:blip r:embed="rId4"/>
            <a:stretch/>
          </p:blipFill>
          <p:spPr>
            <a:xfrm>
              <a:off x="15727680" y="9717480"/>
              <a:ext cx="902520" cy="1076400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249" name="Линия"/>
            <p:cNvSpPr/>
            <p:nvPr/>
          </p:nvSpPr>
          <p:spPr>
            <a:xfrm flipV="1">
              <a:off x="15573600" y="9799560"/>
              <a:ext cx="1236240" cy="987840"/>
            </a:xfrm>
            <a:prstGeom prst="line">
              <a:avLst/>
            </a:prstGeom>
            <a:ln w="508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250" name="image22.png" descr="image22.png"/>
          <p:cNvPicPr/>
          <p:nvPr/>
        </p:nvPicPr>
        <p:blipFill>
          <a:blip r:embed="rId5"/>
          <a:stretch/>
        </p:blipFill>
        <p:spPr>
          <a:xfrm>
            <a:off x="15557400" y="7759440"/>
            <a:ext cx="1268280" cy="1023840"/>
          </a:xfrm>
          <a:prstGeom prst="rect">
            <a:avLst/>
          </a:prstGeom>
          <a:ln w="12700">
            <a:noFill/>
          </a:ln>
        </p:spPr>
      </p:pic>
      <p:pic>
        <p:nvPicPr>
          <p:cNvPr id="251" name="image23.png" descr=""/>
          <p:cNvPicPr/>
          <p:nvPr/>
        </p:nvPicPr>
        <p:blipFill>
          <a:blip r:embed="rId6"/>
          <a:stretch/>
        </p:blipFill>
        <p:spPr>
          <a:xfrm>
            <a:off x="2502360" y="7897320"/>
            <a:ext cx="952560" cy="843480"/>
          </a:xfrm>
          <a:prstGeom prst="rect">
            <a:avLst/>
          </a:prstGeom>
          <a:ln w="12700">
            <a:noFill/>
          </a:ln>
        </p:spPr>
      </p:pic>
      <p:pic>
        <p:nvPicPr>
          <p:cNvPr id="252" name="image24.png" descr="image24.png"/>
          <p:cNvPicPr/>
          <p:nvPr/>
        </p:nvPicPr>
        <p:blipFill>
          <a:blip r:embed="rId7"/>
          <a:stretch/>
        </p:blipFill>
        <p:spPr>
          <a:xfrm>
            <a:off x="15834600" y="3561120"/>
            <a:ext cx="639000" cy="1368720"/>
          </a:xfrm>
          <a:prstGeom prst="rect">
            <a:avLst/>
          </a:prstGeom>
          <a:ln w="12700">
            <a:noFill/>
          </a:ln>
        </p:spPr>
      </p:pic>
      <p:grpSp>
        <p:nvGrpSpPr>
          <p:cNvPr id="253" name="Сгруппировать"/>
          <p:cNvGrpSpPr/>
          <p:nvPr/>
        </p:nvGrpSpPr>
        <p:grpSpPr>
          <a:xfrm>
            <a:off x="2139840" y="3457080"/>
            <a:ext cx="1568880" cy="1554120"/>
            <a:chOff x="2139840" y="3457080"/>
            <a:chExt cx="1568880" cy="1554120"/>
          </a:xfrm>
        </p:grpSpPr>
        <p:sp>
          <p:nvSpPr>
            <p:cNvPr id="254" name="Кружок"/>
            <p:cNvSpPr/>
            <p:nvPr/>
          </p:nvSpPr>
          <p:spPr>
            <a:xfrm>
              <a:off x="2154600" y="3457080"/>
              <a:ext cx="1554120" cy="1554120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255" name="image23.png" descr="image23.png"/>
            <p:cNvPicPr/>
            <p:nvPr/>
          </p:nvPicPr>
          <p:blipFill>
            <a:blip r:embed="rId8"/>
            <a:srcRect l="60897" t="76690" r="0" b="0"/>
            <a:stretch/>
          </p:blipFill>
          <p:spPr>
            <a:xfrm>
              <a:off x="2498760" y="3708360"/>
              <a:ext cx="804600" cy="56088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256" name="image23.png" descr="image23.png"/>
            <p:cNvPicPr/>
            <p:nvPr/>
          </p:nvPicPr>
          <p:blipFill>
            <a:blip r:embed="rId9"/>
            <a:srcRect l="60897" t="76690" r="0" b="0"/>
            <a:stretch/>
          </p:blipFill>
          <p:spPr>
            <a:xfrm>
              <a:off x="2498760" y="4199400"/>
              <a:ext cx="804600" cy="56088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257" name="image23.png" descr="image23.png"/>
            <p:cNvPicPr/>
            <p:nvPr/>
          </p:nvPicPr>
          <p:blipFill>
            <a:blip r:embed="rId10"/>
            <a:srcRect l="60897" t="76690" r="0" b="0"/>
            <a:stretch/>
          </p:blipFill>
          <p:spPr>
            <a:xfrm>
              <a:off x="2884680" y="3708360"/>
              <a:ext cx="804600" cy="56088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258" name="image23.png" descr="image23.png"/>
            <p:cNvPicPr/>
            <p:nvPr/>
          </p:nvPicPr>
          <p:blipFill>
            <a:blip r:embed="rId11"/>
            <a:srcRect l="60897" t="76690" r="0" b="0"/>
            <a:stretch/>
          </p:blipFill>
          <p:spPr>
            <a:xfrm>
              <a:off x="2884680" y="4199400"/>
              <a:ext cx="804600" cy="56088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259" name="image23.png" descr="image23.png"/>
            <p:cNvPicPr/>
            <p:nvPr/>
          </p:nvPicPr>
          <p:blipFill>
            <a:blip r:embed="rId12"/>
            <a:srcRect l="60897" t="76690" r="0" b="0"/>
            <a:stretch/>
          </p:blipFill>
          <p:spPr>
            <a:xfrm>
              <a:off x="2139840" y="3708360"/>
              <a:ext cx="804600" cy="56088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260" name="image23.png" descr="image23.png"/>
            <p:cNvPicPr/>
            <p:nvPr/>
          </p:nvPicPr>
          <p:blipFill>
            <a:blip r:embed="rId13"/>
            <a:srcRect l="60897" t="76690" r="0" b="0"/>
            <a:stretch/>
          </p:blipFill>
          <p:spPr>
            <a:xfrm>
              <a:off x="2139840" y="4199400"/>
              <a:ext cx="804600" cy="56088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261" name="Мягкий нейтральный вкус понравится всем — в основе кокосовое масло"/>
          <p:cNvSpPr/>
          <p:nvPr/>
        </p:nvSpPr>
        <p:spPr>
          <a:xfrm>
            <a:off x="4186080" y="9513360"/>
            <a:ext cx="6047280" cy="18432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uk-UA" sz="3100" spc="-97" strike="noStrike">
                <a:solidFill>
                  <a:srgbClr val="ffffff"/>
                </a:solidFill>
                <a:latin typeface="Arial"/>
                <a:ea typeface="Arial"/>
              </a:rPr>
              <a:t>М'який нейтральний смак сподобається усім — в основі кокосова олія 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262" name="Не требует хранения в холодильнике"/>
          <p:cNvSpPr/>
          <p:nvPr/>
        </p:nvSpPr>
        <p:spPr>
          <a:xfrm>
            <a:off x="17419320" y="5587200"/>
            <a:ext cx="4493160" cy="11613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0" lang="uk-UA" sz="3100" spc="-97" strike="noStrike">
                <a:solidFill>
                  <a:srgbClr val="ffffff"/>
                </a:solidFill>
                <a:latin typeface="Arial"/>
                <a:ea typeface="Arial"/>
              </a:rPr>
              <a:t>Не потребує зберігання  у холодильнику</a:t>
            </a:r>
            <a:endParaRPr b="0" lang="ru-RU" sz="3100" spc="-1" strike="noStrike">
              <a:latin typeface="Arial"/>
            </a:endParaRPr>
          </a:p>
        </p:txBody>
      </p:sp>
      <p:pic>
        <p:nvPicPr>
          <p:cNvPr id="263" name="image30.png" descr=""/>
          <p:cNvPicPr/>
          <p:nvPr/>
        </p:nvPicPr>
        <p:blipFill>
          <a:blip r:embed="rId14"/>
          <a:stretch/>
        </p:blipFill>
        <p:spPr>
          <a:xfrm>
            <a:off x="2462040" y="9781560"/>
            <a:ext cx="1087560" cy="1087560"/>
          </a:xfrm>
          <a:prstGeom prst="rect">
            <a:avLst/>
          </a:prstGeom>
          <a:ln w="12700">
            <a:noFill/>
          </a:ln>
        </p:spPr>
      </p:pic>
      <p:pic>
        <p:nvPicPr>
          <p:cNvPr id="264" name="image27.png" descr=""/>
          <p:cNvPicPr/>
          <p:nvPr/>
        </p:nvPicPr>
        <p:blipFill>
          <a:blip r:embed="rId15"/>
          <a:stretch/>
        </p:blipFill>
        <p:spPr>
          <a:xfrm>
            <a:off x="15414480" y="5467680"/>
            <a:ext cx="1587600" cy="1587600"/>
          </a:xfrm>
          <a:prstGeom prst="rect">
            <a:avLst/>
          </a:prstGeom>
          <a:ln w="12700">
            <a:noFill/>
          </a:ln>
        </p:spPr>
      </p:pic>
      <p:sp>
        <p:nvSpPr>
          <p:cNvPr id="265" name="Кружок"/>
          <p:cNvSpPr/>
          <p:nvPr/>
        </p:nvSpPr>
        <p:spPr>
          <a:xfrm>
            <a:off x="2171520" y="9556200"/>
            <a:ext cx="1554120" cy="1554120"/>
          </a:xfrm>
          <a:prstGeom prst="ellipse">
            <a:avLst/>
          </a:prstGeom>
          <a:noFill/>
          <a:ln w="3810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image7.png" descr="image7.png"/>
          <p:cNvPicPr/>
          <p:nvPr/>
        </p:nvPicPr>
        <p:blipFill>
          <a:blip r:embed="rId1"/>
          <a:stretch/>
        </p:blipFill>
        <p:spPr>
          <a:xfrm>
            <a:off x="1537560" y="12793680"/>
            <a:ext cx="1773720" cy="311040"/>
          </a:xfrm>
          <a:prstGeom prst="rect">
            <a:avLst/>
          </a:prstGeom>
          <a:ln w="12700">
            <a:noFill/>
          </a:ln>
        </p:spPr>
      </p:pic>
      <p:sp>
        <p:nvSpPr>
          <p:cNvPr id="267" name="D-Spray"/>
          <p:cNvSpPr/>
          <p:nvPr/>
        </p:nvSpPr>
        <p:spPr>
          <a:xfrm>
            <a:off x="22411440" y="12786120"/>
            <a:ext cx="1120680" cy="417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r">
              <a:lnSpc>
                <a:spcPct val="9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2d2d2e"/>
                </a:solidFill>
                <a:latin typeface="Arial"/>
                <a:ea typeface="Arial"/>
              </a:rPr>
              <a:t>D-Spray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268" name="image12.png" descr="image12.png"/>
          <p:cNvPicPr/>
          <p:nvPr/>
        </p:nvPicPr>
        <p:blipFill>
          <a:blip r:embed="rId2"/>
          <a:stretch/>
        </p:blipFill>
        <p:spPr>
          <a:xfrm>
            <a:off x="23622480" y="-11771280"/>
            <a:ext cx="19628640" cy="13714920"/>
          </a:xfrm>
          <a:prstGeom prst="rect">
            <a:avLst/>
          </a:prstGeom>
          <a:ln w="12700">
            <a:noFill/>
          </a:ln>
        </p:spPr>
      </p:pic>
      <p:sp>
        <p:nvSpPr>
          <p:cNvPr id="269" name="Кто больше…"/>
          <p:cNvSpPr/>
          <p:nvPr/>
        </p:nvSpPr>
        <p:spPr>
          <a:xfrm>
            <a:off x="1417320" y="2500560"/>
            <a:ext cx="9981720" cy="51861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uk-UA" sz="8000" spc="-1" strike="noStrike">
                <a:solidFill>
                  <a:srgbClr val="ffffff"/>
                </a:solidFill>
                <a:latin typeface="Arial"/>
                <a:ea typeface="Arial"/>
              </a:rPr>
              <a:t>Хто більш за</a:t>
            </a:r>
            <a:endParaRPr b="0" lang="ru-RU" sz="8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uk-UA" sz="8000" spc="-1" strike="noStrike">
                <a:solidFill>
                  <a:srgbClr val="ffffff"/>
                </a:solidFill>
                <a:latin typeface="Arial"/>
                <a:ea typeface="Arial"/>
              </a:rPr>
              <a:t>всіх схильний до </a:t>
            </a:r>
            <a:r>
              <a:rPr b="1" lang="uk-UA" sz="8000" spc="-1" strike="noStrike">
                <a:solidFill>
                  <a:srgbClr val="fdf098"/>
                </a:solidFill>
                <a:latin typeface="Arial"/>
                <a:ea typeface="Arial"/>
              </a:rPr>
              <a:t>ризику нестачі  вітаміну </a:t>
            </a:r>
            <a:r>
              <a:rPr b="1" lang="en-US" sz="8000" spc="-1" strike="noStrike">
                <a:solidFill>
                  <a:srgbClr val="fdf098"/>
                </a:solidFill>
                <a:latin typeface="Arial"/>
                <a:ea typeface="Arial"/>
              </a:rPr>
              <a:t>D</a:t>
            </a:r>
            <a:r>
              <a:rPr b="1" lang="en-US" sz="8000" spc="-1" strike="noStrike" baseline="-25000">
                <a:solidFill>
                  <a:srgbClr val="fdf098"/>
                </a:solidFill>
                <a:latin typeface="Arial"/>
                <a:ea typeface="Arial"/>
              </a:rPr>
              <a:t>3</a:t>
            </a:r>
            <a:r>
              <a:rPr b="1" lang="en-US" sz="8000" spc="-1" strike="noStrike">
                <a:solidFill>
                  <a:srgbClr val="fdf098"/>
                </a:solidFill>
                <a:latin typeface="Arial"/>
                <a:ea typeface="Arial"/>
              </a:rPr>
              <a:t>?</a:t>
            </a:r>
            <a:endParaRPr b="0" lang="ru-RU" sz="8000" spc="-1" strike="noStrike">
              <a:latin typeface="Arial"/>
            </a:endParaRPr>
          </a:p>
        </p:txBody>
      </p:sp>
      <p:grpSp>
        <p:nvGrpSpPr>
          <p:cNvPr id="270" name="Сгруппировать"/>
          <p:cNvGrpSpPr/>
          <p:nvPr/>
        </p:nvGrpSpPr>
        <p:grpSpPr>
          <a:xfrm>
            <a:off x="23724360" y="-2041920"/>
            <a:ext cx="3853440" cy="4946040"/>
            <a:chOff x="23724360" y="-2041920"/>
            <a:chExt cx="3853440" cy="4946040"/>
          </a:xfrm>
        </p:grpSpPr>
        <p:pic>
          <p:nvPicPr>
            <p:cNvPr id="271" name="image13.png" descr="image13.png"/>
            <p:cNvPicPr/>
            <p:nvPr/>
          </p:nvPicPr>
          <p:blipFill>
            <a:blip r:embed="rId3"/>
            <a:stretch/>
          </p:blipFill>
          <p:spPr>
            <a:xfrm>
              <a:off x="26060760" y="-1580400"/>
              <a:ext cx="1517040" cy="448452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272" name="image14.png" descr="image14.png"/>
            <p:cNvPicPr/>
            <p:nvPr/>
          </p:nvPicPr>
          <p:blipFill>
            <a:blip r:embed="rId4">
              <a:alphaModFix amt="76000"/>
            </a:blip>
            <a:stretch/>
          </p:blipFill>
          <p:spPr>
            <a:xfrm flipH="1">
              <a:off x="23724360" y="-2041920"/>
              <a:ext cx="2631240" cy="183816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273" name="Кружок"/>
          <p:cNvSpPr/>
          <p:nvPr/>
        </p:nvSpPr>
        <p:spPr>
          <a:xfrm>
            <a:off x="-4290840" y="-1858680"/>
            <a:ext cx="17432640" cy="17432640"/>
          </a:xfrm>
          <a:prstGeom prst="ellipse">
            <a:avLst/>
          </a:prstGeom>
          <a:noFill/>
          <a:ln w="50800">
            <a:solidFill>
              <a:srgbClr val="faf0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4" name="Специалисты сходятся во мнении, что гиповитаминоз D приобретает черты эпидемии, охватывая детей, подростков, взрослых, беременных и кормящих женщин, пожилых людей"/>
          <p:cNvSpPr/>
          <p:nvPr/>
        </p:nvSpPr>
        <p:spPr>
          <a:xfrm>
            <a:off x="1417320" y="7813080"/>
            <a:ext cx="9883080" cy="3522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uk-UA" sz="3600" spc="-111" strike="noStrike">
                <a:solidFill>
                  <a:srgbClr val="ffffff"/>
                </a:solidFill>
                <a:latin typeface="Arial"/>
                <a:ea typeface="Arial"/>
              </a:rPr>
              <a:t>Спеціалісти сходяться на думці,</a:t>
            </a:r>
            <a:br/>
            <a:r>
              <a:rPr b="0" lang="uk-UA" sz="3600" spc="-111" strike="noStrike">
                <a:solidFill>
                  <a:srgbClr val="ffffff"/>
                </a:solidFill>
                <a:latin typeface="Arial"/>
                <a:ea typeface="Arial"/>
              </a:rPr>
              <a:t>що гіповітаміноз вітаміну D</a:t>
            </a:r>
            <a:r>
              <a:rPr b="0" lang="uk-UA" sz="3600" spc="-111" strike="noStrike" baseline="-25000">
                <a:solidFill>
                  <a:srgbClr val="ffffff"/>
                </a:solidFill>
                <a:latin typeface="Arial"/>
                <a:ea typeface="Arial"/>
              </a:rPr>
              <a:t>3</a:t>
            </a:r>
            <a:r>
              <a:rPr b="0" lang="uk-UA" sz="3600" spc="-111" strike="noStrike">
                <a:solidFill>
                  <a:srgbClr val="ffffff"/>
                </a:solidFill>
                <a:latin typeface="Arial"/>
                <a:ea typeface="Arial"/>
              </a:rPr>
              <a:t> набуває рис епідемії, охоплюючи дітей, підлітків, дорослих, вагітних жінок і жінок, які годують, людей похилого віку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275" name="Жители северных стран, включая Россию"/>
          <p:cNvSpPr/>
          <p:nvPr/>
        </p:nvSpPr>
        <p:spPr>
          <a:xfrm>
            <a:off x="15971400" y="1317600"/>
            <a:ext cx="5709600" cy="689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uk-UA" sz="3000" spc="-94" strike="noStrike">
                <a:solidFill>
                  <a:srgbClr val="ffffff"/>
                </a:solidFill>
                <a:latin typeface="Arial"/>
                <a:ea typeface="Arial"/>
              </a:rPr>
              <a:t>Жителі північних країн 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276" name="Люди с заболеваниями кишечника, печени или почек"/>
          <p:cNvSpPr/>
          <p:nvPr/>
        </p:nvSpPr>
        <p:spPr>
          <a:xfrm>
            <a:off x="15971400" y="3230640"/>
            <a:ext cx="6007680" cy="12376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uk-UA" sz="3000" spc="-94" strike="noStrike">
                <a:solidFill>
                  <a:srgbClr val="ffffff"/>
                </a:solidFill>
                <a:latin typeface="Arial"/>
                <a:ea typeface="Arial"/>
              </a:rPr>
              <a:t>Люди із захворюваннями кишечника, печінки або нирок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277" name="Взрослые с избыточной массой тела и нарушением всасывания жиров"/>
          <p:cNvSpPr/>
          <p:nvPr/>
        </p:nvSpPr>
        <p:spPr>
          <a:xfrm>
            <a:off x="15946920" y="5417280"/>
            <a:ext cx="6422040" cy="12376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uk-UA" sz="3000" spc="-94" strike="noStrike">
                <a:solidFill>
                  <a:srgbClr val="ffffff"/>
                </a:solidFill>
                <a:latin typeface="Arial"/>
                <a:ea typeface="Arial"/>
              </a:rPr>
              <a:t>Люди з надмірною масою тіла</a:t>
            </a:r>
            <a:br/>
            <a:r>
              <a:rPr b="0" lang="uk-UA" sz="3000" spc="-94" strike="noStrike">
                <a:solidFill>
                  <a:srgbClr val="ffffff"/>
                </a:solidFill>
                <a:latin typeface="Arial"/>
                <a:ea typeface="Arial"/>
              </a:rPr>
              <a:t>і порушенням всмоктування жирів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278" name="Часто болеющие"/>
          <p:cNvSpPr/>
          <p:nvPr/>
        </p:nvSpPr>
        <p:spPr>
          <a:xfrm>
            <a:off x="15971400" y="7877880"/>
            <a:ext cx="6422040" cy="689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uk-UA" sz="3000" spc="-94" strike="noStrike">
                <a:solidFill>
                  <a:srgbClr val="ffffff"/>
                </a:solidFill>
                <a:latin typeface="Arial"/>
                <a:ea typeface="Arial"/>
              </a:rPr>
              <a:t>Ті, хто часто хворіють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279" name="Обладатели смуглой кожи"/>
          <p:cNvSpPr/>
          <p:nvPr/>
        </p:nvSpPr>
        <p:spPr>
          <a:xfrm>
            <a:off x="15971400" y="9823320"/>
            <a:ext cx="6422040" cy="689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uk-UA" sz="3000" spc="-94" strike="noStrike">
                <a:solidFill>
                  <a:srgbClr val="ffffff"/>
                </a:solidFill>
                <a:latin typeface="Arial"/>
                <a:ea typeface="Arial"/>
              </a:rPr>
              <a:t>Ті, хто мають смагляву шкіру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280" name="Пожилые люди"/>
          <p:cNvSpPr/>
          <p:nvPr/>
        </p:nvSpPr>
        <p:spPr>
          <a:xfrm>
            <a:off x="15971400" y="11903400"/>
            <a:ext cx="6422040" cy="689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uk-UA" sz="3000" spc="-94" strike="noStrike">
                <a:solidFill>
                  <a:srgbClr val="ffffff"/>
                </a:solidFill>
                <a:latin typeface="Arial"/>
                <a:ea typeface="Arial"/>
              </a:rPr>
              <a:t>Люди похилого віку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281" name="Кружок"/>
          <p:cNvSpPr/>
          <p:nvPr/>
        </p:nvSpPr>
        <p:spPr>
          <a:xfrm>
            <a:off x="11310840" y="1506960"/>
            <a:ext cx="311040" cy="311040"/>
          </a:xfrm>
          <a:prstGeom prst="ellipse">
            <a:avLst/>
          </a:prstGeom>
          <a:solidFill>
            <a:srgbClr val="faf0a3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2" name="Кружок"/>
          <p:cNvSpPr/>
          <p:nvPr/>
        </p:nvSpPr>
        <p:spPr>
          <a:xfrm>
            <a:off x="13982040" y="1112760"/>
            <a:ext cx="1150560" cy="1150560"/>
          </a:xfrm>
          <a:prstGeom prst="ellipse">
            <a:avLst/>
          </a:prstGeom>
          <a:noFill/>
          <a:ln w="38100">
            <a:solidFill>
              <a:srgbClr val="f9f1a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3" name="Линия"/>
          <p:cNvSpPr/>
          <p:nvPr/>
        </p:nvSpPr>
        <p:spPr>
          <a:xfrm>
            <a:off x="11413080" y="1662480"/>
            <a:ext cx="2574720" cy="720"/>
          </a:xfrm>
          <a:prstGeom prst="line">
            <a:avLst/>
          </a:prstGeom>
          <a:ln w="38100">
            <a:solidFill>
              <a:srgbClr val="fdf09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4" name="Кружок"/>
          <p:cNvSpPr/>
          <p:nvPr/>
        </p:nvSpPr>
        <p:spPr>
          <a:xfrm>
            <a:off x="12442320" y="3605040"/>
            <a:ext cx="311040" cy="311040"/>
          </a:xfrm>
          <a:prstGeom prst="ellipse">
            <a:avLst/>
          </a:prstGeom>
          <a:solidFill>
            <a:srgbClr val="faf0a3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5" name="Кружок"/>
          <p:cNvSpPr/>
          <p:nvPr/>
        </p:nvSpPr>
        <p:spPr>
          <a:xfrm>
            <a:off x="13982040" y="3210480"/>
            <a:ext cx="1150560" cy="1150560"/>
          </a:xfrm>
          <a:prstGeom prst="ellipse">
            <a:avLst/>
          </a:prstGeom>
          <a:noFill/>
          <a:ln w="38100">
            <a:solidFill>
              <a:srgbClr val="f9f1a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6" name="Линия"/>
          <p:cNvSpPr/>
          <p:nvPr/>
        </p:nvSpPr>
        <p:spPr>
          <a:xfrm>
            <a:off x="12570120" y="3760560"/>
            <a:ext cx="1411920" cy="720"/>
          </a:xfrm>
          <a:prstGeom prst="line">
            <a:avLst/>
          </a:prstGeom>
          <a:ln w="38100">
            <a:solidFill>
              <a:srgbClr val="fdf09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7" name="Кружок"/>
          <p:cNvSpPr/>
          <p:nvPr/>
        </p:nvSpPr>
        <p:spPr>
          <a:xfrm>
            <a:off x="12945240" y="5727960"/>
            <a:ext cx="311040" cy="311040"/>
          </a:xfrm>
          <a:prstGeom prst="ellipse">
            <a:avLst/>
          </a:prstGeom>
          <a:solidFill>
            <a:srgbClr val="faf0a3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8" name="Кружок"/>
          <p:cNvSpPr/>
          <p:nvPr/>
        </p:nvSpPr>
        <p:spPr>
          <a:xfrm>
            <a:off x="13982040" y="5333760"/>
            <a:ext cx="1150560" cy="1150560"/>
          </a:xfrm>
          <a:prstGeom prst="ellipse">
            <a:avLst/>
          </a:prstGeom>
          <a:noFill/>
          <a:ln w="38100">
            <a:solidFill>
              <a:srgbClr val="f9f1a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9" name="Линия"/>
          <p:cNvSpPr/>
          <p:nvPr/>
        </p:nvSpPr>
        <p:spPr>
          <a:xfrm>
            <a:off x="13047480" y="5883480"/>
            <a:ext cx="947880" cy="720"/>
          </a:xfrm>
          <a:prstGeom prst="line">
            <a:avLst/>
          </a:prstGeom>
          <a:ln w="38100">
            <a:solidFill>
              <a:srgbClr val="fdf09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0" name="Кружок"/>
          <p:cNvSpPr/>
          <p:nvPr/>
        </p:nvSpPr>
        <p:spPr>
          <a:xfrm>
            <a:off x="12894480" y="7902000"/>
            <a:ext cx="311040" cy="311040"/>
          </a:xfrm>
          <a:prstGeom prst="ellipse">
            <a:avLst/>
          </a:prstGeom>
          <a:solidFill>
            <a:srgbClr val="faf0a3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1" name="Кружок"/>
          <p:cNvSpPr/>
          <p:nvPr/>
        </p:nvSpPr>
        <p:spPr>
          <a:xfrm>
            <a:off x="13982040" y="7507800"/>
            <a:ext cx="1150560" cy="1150560"/>
          </a:xfrm>
          <a:prstGeom prst="ellipse">
            <a:avLst/>
          </a:prstGeom>
          <a:noFill/>
          <a:ln w="38100">
            <a:solidFill>
              <a:srgbClr val="f9f1a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2" name="Линия"/>
          <p:cNvSpPr/>
          <p:nvPr/>
        </p:nvSpPr>
        <p:spPr>
          <a:xfrm>
            <a:off x="13021920" y="8057880"/>
            <a:ext cx="948240" cy="360"/>
          </a:xfrm>
          <a:prstGeom prst="line">
            <a:avLst/>
          </a:prstGeom>
          <a:ln w="38100">
            <a:solidFill>
              <a:srgbClr val="fdf09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3" name="Кружок"/>
          <p:cNvSpPr/>
          <p:nvPr/>
        </p:nvSpPr>
        <p:spPr>
          <a:xfrm>
            <a:off x="12289680" y="10012320"/>
            <a:ext cx="311040" cy="311040"/>
          </a:xfrm>
          <a:prstGeom prst="ellipse">
            <a:avLst/>
          </a:prstGeom>
          <a:solidFill>
            <a:srgbClr val="faf0a3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4" name="Кружок"/>
          <p:cNvSpPr/>
          <p:nvPr/>
        </p:nvSpPr>
        <p:spPr>
          <a:xfrm>
            <a:off x="13982040" y="9618120"/>
            <a:ext cx="1150560" cy="1150560"/>
          </a:xfrm>
          <a:prstGeom prst="ellipse">
            <a:avLst/>
          </a:prstGeom>
          <a:noFill/>
          <a:ln w="38100">
            <a:solidFill>
              <a:srgbClr val="f9f1a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5" name="Линия"/>
          <p:cNvSpPr/>
          <p:nvPr/>
        </p:nvSpPr>
        <p:spPr>
          <a:xfrm>
            <a:off x="12354120" y="10168200"/>
            <a:ext cx="1607400" cy="360"/>
          </a:xfrm>
          <a:prstGeom prst="line">
            <a:avLst/>
          </a:prstGeom>
          <a:ln w="38100">
            <a:solidFill>
              <a:srgbClr val="fdf09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6" name="Кружок"/>
          <p:cNvSpPr/>
          <p:nvPr/>
        </p:nvSpPr>
        <p:spPr>
          <a:xfrm>
            <a:off x="11073960" y="12092760"/>
            <a:ext cx="311040" cy="311040"/>
          </a:xfrm>
          <a:prstGeom prst="ellipse">
            <a:avLst/>
          </a:prstGeom>
          <a:solidFill>
            <a:srgbClr val="faf0a3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7" name="Кружок"/>
          <p:cNvSpPr/>
          <p:nvPr/>
        </p:nvSpPr>
        <p:spPr>
          <a:xfrm>
            <a:off x="13982040" y="11698560"/>
            <a:ext cx="1150560" cy="1150560"/>
          </a:xfrm>
          <a:prstGeom prst="ellipse">
            <a:avLst/>
          </a:prstGeom>
          <a:noFill/>
          <a:ln w="38100">
            <a:solidFill>
              <a:srgbClr val="f9f1a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8" name="Линия"/>
          <p:cNvSpPr/>
          <p:nvPr/>
        </p:nvSpPr>
        <p:spPr>
          <a:xfrm>
            <a:off x="11150640" y="12248280"/>
            <a:ext cx="2843640" cy="720"/>
          </a:xfrm>
          <a:prstGeom prst="line">
            <a:avLst/>
          </a:prstGeom>
          <a:ln w="38100">
            <a:solidFill>
              <a:srgbClr val="fdf098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99" name="image35.png" descr="image35.png"/>
          <p:cNvPicPr/>
          <p:nvPr/>
        </p:nvPicPr>
        <p:blipFill>
          <a:blip r:embed="rId5"/>
          <a:stretch/>
        </p:blipFill>
        <p:spPr>
          <a:xfrm>
            <a:off x="14098680" y="7581600"/>
            <a:ext cx="916560" cy="1002960"/>
          </a:xfrm>
          <a:prstGeom prst="rect">
            <a:avLst/>
          </a:prstGeom>
          <a:ln w="12700">
            <a:noFill/>
          </a:ln>
        </p:spPr>
      </p:pic>
      <p:pic>
        <p:nvPicPr>
          <p:cNvPr id="300" name="image36.png" descr="image36.png"/>
          <p:cNvPicPr/>
          <p:nvPr/>
        </p:nvPicPr>
        <p:blipFill>
          <a:blip r:embed="rId6"/>
          <a:stretch/>
        </p:blipFill>
        <p:spPr>
          <a:xfrm>
            <a:off x="14065200" y="1124280"/>
            <a:ext cx="983880" cy="1076400"/>
          </a:xfrm>
          <a:prstGeom prst="rect">
            <a:avLst/>
          </a:prstGeom>
          <a:ln w="12700">
            <a:noFill/>
          </a:ln>
        </p:spPr>
      </p:pic>
      <p:pic>
        <p:nvPicPr>
          <p:cNvPr id="301" name="image37.png" descr="image37.png"/>
          <p:cNvPicPr/>
          <p:nvPr/>
        </p:nvPicPr>
        <p:blipFill>
          <a:blip r:embed="rId7"/>
          <a:stretch/>
        </p:blipFill>
        <p:spPr>
          <a:xfrm>
            <a:off x="14077800" y="3247560"/>
            <a:ext cx="983880" cy="1076400"/>
          </a:xfrm>
          <a:prstGeom prst="rect">
            <a:avLst/>
          </a:prstGeom>
          <a:ln w="12700">
            <a:noFill/>
          </a:ln>
        </p:spPr>
      </p:pic>
      <p:pic>
        <p:nvPicPr>
          <p:cNvPr id="302" name="image32.png" descr="image32.png"/>
          <p:cNvPicPr/>
          <p:nvPr/>
        </p:nvPicPr>
        <p:blipFill>
          <a:blip r:embed="rId8"/>
          <a:stretch/>
        </p:blipFill>
        <p:spPr>
          <a:xfrm>
            <a:off x="14238360" y="11806200"/>
            <a:ext cx="637200" cy="884160"/>
          </a:xfrm>
          <a:prstGeom prst="rect">
            <a:avLst/>
          </a:prstGeom>
          <a:ln w="12700">
            <a:noFill/>
          </a:ln>
        </p:spPr>
      </p:pic>
      <p:pic>
        <p:nvPicPr>
          <p:cNvPr id="303" name="image38.png" descr="image38.png"/>
          <p:cNvPicPr/>
          <p:nvPr/>
        </p:nvPicPr>
        <p:blipFill>
          <a:blip r:embed="rId9"/>
          <a:stretch/>
        </p:blipFill>
        <p:spPr>
          <a:xfrm>
            <a:off x="14153040" y="5466960"/>
            <a:ext cx="807840" cy="884160"/>
          </a:xfrm>
          <a:prstGeom prst="rect">
            <a:avLst/>
          </a:prstGeom>
          <a:ln w="12700">
            <a:noFill/>
          </a:ln>
        </p:spPr>
      </p:pic>
      <p:pic>
        <p:nvPicPr>
          <p:cNvPr id="304" name="image39.png" descr="image39.png"/>
          <p:cNvPicPr/>
          <p:nvPr/>
        </p:nvPicPr>
        <p:blipFill>
          <a:blip r:embed="rId10"/>
          <a:stretch/>
        </p:blipFill>
        <p:spPr>
          <a:xfrm>
            <a:off x="14078160" y="9677520"/>
            <a:ext cx="956520" cy="1046520"/>
          </a:xfrm>
          <a:prstGeom prst="rect">
            <a:avLst/>
          </a:prstGeom>
          <a:ln w="12700">
            <a:noFill/>
          </a:ln>
        </p:spPr>
      </p:pic>
      <p:sp>
        <p:nvSpPr>
          <p:cNvPr id="305" name="TextBox 45"/>
          <p:cNvSpPr/>
          <p:nvPr/>
        </p:nvSpPr>
        <p:spPr>
          <a:xfrm>
            <a:off x="4254840" y="10484640"/>
            <a:ext cx="304200" cy="548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horzOverflow="overflow" vertOverflow="overflow" lIns="45720" rIns="4572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3000" spc="-1" strike="noStrike">
                <a:solidFill>
                  <a:srgbClr val="ffffff"/>
                </a:solidFill>
                <a:latin typeface="Arial"/>
                <a:ea typeface="Arial"/>
              </a:rPr>
              <a:t>4</a:t>
            </a:r>
            <a:endParaRPr b="0" lang="ru-RU" sz="3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328</TotalTime>
  <Application>LibreOffice/7.1.0.3$Windows_X86_64 LibreOffice_project/f6099ecf3d29644b5008cc8f48f42f4a40986e4c</Application>
  <AppVersion>15.0000</AppVersion>
  <Words>1994</Words>
  <Paragraphs>136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Ekaterina.Zhuravel</dc:creator>
  <dc:description/>
  <dc:language>ru-RU</dc:language>
  <cp:lastModifiedBy/>
  <dcterms:modified xsi:type="dcterms:W3CDTF">2023-04-03T13:41:29Z</dcterms:modified>
  <cp:revision>58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5</vt:i4>
  </property>
  <property fmtid="{D5CDD505-2E9C-101B-9397-08002B2CF9AE}" pid="3" name="PresentationFormat">
    <vt:lpwstr>Произвольный</vt:lpwstr>
  </property>
  <property fmtid="{D5CDD505-2E9C-101B-9397-08002B2CF9AE}" pid="4" name="Slides">
    <vt:i4>14</vt:i4>
  </property>
</Properties>
</file>