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" name="Shape 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" name="Shape 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indent="-215900">
              <a:spcBef>
                <a:spcPts val="0"/>
              </a:spcBef>
              <a:defRPr sz="2000"/>
            </a:pPr>
            <a:r>
              <a:t>Человеческий организм – очень сложная система, в которой все элементы находятся в постоянном взаимодействии. И от того, насколько слажена их работа, напрямую зависит здоровье и общее самочувствие человека. Эффективность витаминов способны усиливать «молекулы-помощники», или кофакторы. Это соединения, которые участвуют в биохимических процессах. К наиболее значимым кофакторам, усиливающим действие витамина D, относятся:</a:t>
            </a:r>
            <a:br/>
          </a:p>
          <a:p>
            <a:pPr marL="215900" indent="-215900">
              <a:spcBef>
                <a:spcPts val="0"/>
              </a:spcBef>
              <a:defRPr b="1" sz="2000"/>
            </a:pPr>
            <a:r>
              <a:t>Кальций.</a:t>
            </a:r>
            <a:r>
              <a:rPr b="0"/>
              <a:t> Витамин D контролирует уровень кальция в организме. Минерал хорошо усваивается только при достаточном количестве витамина D. Поэтому эти два вещества неразрывно связаны друг с другом.</a:t>
            </a:r>
            <a:br>
              <a:rPr b="0"/>
            </a:br>
          </a:p>
          <a:p>
            <a:pPr marL="215900" indent="-215900">
              <a:spcBef>
                <a:spcPts val="0"/>
              </a:spcBef>
              <a:defRPr b="1" sz="2000"/>
            </a:pPr>
            <a:r>
              <a:t>Магний</a:t>
            </a:r>
            <a:r>
              <a:rPr b="0"/>
              <a:t>. Этот элемент выполняет очень много функций. Например, он нужен для того, чтобы пища превращалась в энергию. Также магний участвует в усвоении кальция, фосфора, натрия, калия и витамина D. Восполнить дефицит магния можно не только с помощью добавок, но и включая в рацион питания такие продукты, как шпинат, орехи, семена, цельные зерна.</a:t>
            </a:r>
            <a:br>
              <a:rPr b="0"/>
            </a:br>
            <a:br>
              <a:rPr b="0"/>
            </a:br>
            <a:r>
              <a:t>Витамин К.</a:t>
            </a:r>
            <a:r>
              <a:rPr b="0"/>
              <a:t> Этот элемент отвечает за здоровье костей, а также повышает свертываемость крови, поэтому просто необходим человеческому организму. Если его не будет, люди начнут умирать от малейших травм. Витамины D и К работают вместе, когда дело касается правильного развития костной системы. Восполнить запасы витамина К можно с помощью таких продуктов, как кудрявая капуста, шпинат, печень, яйца и твердый сыр.</a:t>
            </a:r>
          </a:p>
          <a:p>
            <a:pPr marL="215900" indent="-215900">
              <a:spcBef>
                <a:spcPts val="0"/>
              </a:spcBef>
              <a:defRPr sz="2000"/>
            </a:pPr>
            <a:r>
              <a:t>Цинк. Многофункциональный элемент. При его участии организм растет и развивается, в нем образовываются новые клетки, происходит борьба с инфекциями и полноценно усваиваются жиры, углеводы и белки. Также цинк облегчает усвоение витамина D и помогает кальцию попадать в костные ткани. Человек может получить этот элемент вместе с мясом, овощами и некоторыми зерновыми.</a:t>
            </a:r>
          </a:p>
          <a:p>
            <a:pPr marL="215900" indent="-215900">
              <a:spcBef>
                <a:spcPts val="0"/>
              </a:spcBef>
              <a:defRPr sz="2000"/>
            </a:pPr>
          </a:p>
          <a:p>
            <a:pPr marL="215900" indent="-215900">
              <a:spcBef>
                <a:spcPts val="0"/>
              </a:spcBef>
              <a:defRPr b="1" sz="2000"/>
            </a:pPr>
            <a:r>
              <a:t>Бор.</a:t>
            </a:r>
            <a:r>
              <a:rPr b="0"/>
              <a:t> Этого вещества человеку требуется совсем немного, но оно все равно незаменимо. Бор участвует в метаболизме и усвоении витамина D. Содержится в арахисовом масле, вине, авокадо, изюме и в некоторых листовых овощах.</a:t>
            </a:r>
          </a:p>
          <a:p>
            <a:pPr marL="215900" indent="-215900">
              <a:spcBef>
                <a:spcPts val="0"/>
              </a:spcBef>
              <a:defRPr sz="2000"/>
            </a:pPr>
            <a:r>
              <a:t>Витамин А. Контролирует синтез белков. Совместно с витамином D участвует в работе генетического кода. Если у человека нехватка ретинола, то функциональность витамина D будет нарушена. Витамин А содержится в моркови, манго, печени, масле, сыре и молоке. Ретинол – жирорастворимое вещество и сильнейший антиоксидант. Если он поступает в организм из растительной пищи, то его следует комбинировать с жиросодержащей пищей. Так ретинол будет лучше усваиваться.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" name="Shape 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indent="-215900">
              <a:spcBef>
                <a:spcPts val="0"/>
              </a:spcBef>
              <a:defRPr sz="2000"/>
            </a:pPr>
            <a:r>
              <a:t>Жирорастворимый витамин D считается именно природной формой элемента. Так как сам по себе витамин D — жирорастворимый, его поступление в организм в комплексе с кокосовым маслом наиболее естественно. Жирорастворимый колекальциферол имеет склонность накапливаться в печени или жировой ткани, что позволяет создавать своего рода запас витамина в организме.</a:t>
            </a:r>
            <a:br/>
          </a:p>
          <a:p>
            <a:pPr marL="215900" indent="-215900">
              <a:spcBef>
                <a:spcPts val="0"/>
              </a:spcBef>
              <a:defRPr sz="2000"/>
            </a:pPr>
            <a:r>
              <a:t>Кокосовое масло (МСТ) активно применяется в различных сферах жизни. Его применение в составе D-Spray будет полезно:</a:t>
            </a:r>
          </a:p>
          <a:p>
            <a:pPr marL="215900" indent="-215900">
              <a:spcBef>
                <a:spcPts val="0"/>
              </a:spcBef>
              <a:defRPr sz="2000"/>
            </a:pPr>
            <a:r>
              <a:t>- для похудения;</a:t>
            </a:r>
          </a:p>
          <a:p>
            <a:pPr marL="215900" indent="-215900">
              <a:spcBef>
                <a:spcPts val="0"/>
              </a:spcBef>
              <a:defRPr sz="2000"/>
            </a:pPr>
            <a:r>
              <a:t>- при нарушении пищеварения;</a:t>
            </a:r>
          </a:p>
          <a:p>
            <a:pPr marL="215900" indent="-215900">
              <a:spcBef>
                <a:spcPts val="0"/>
              </a:spcBef>
              <a:defRPr sz="2000"/>
            </a:pPr>
            <a:r>
              <a:t>- при иммунодефиците;</a:t>
            </a:r>
          </a:p>
          <a:p>
            <a:pPr marL="215900" indent="-215900">
              <a:spcBef>
                <a:spcPts val="0"/>
              </a:spcBef>
              <a:defRPr sz="2000"/>
            </a:pPr>
            <a:r>
              <a:t>- для обеспечения энергией во время занятий спортом;</a:t>
            </a:r>
          </a:p>
          <a:p>
            <a:pPr marL="215900" indent="-215900">
              <a:spcBef>
                <a:spcPts val="0"/>
              </a:spcBef>
              <a:defRPr sz="2000"/>
            </a:pPr>
            <a:r>
              <a:t>- при когнитивных нарушениях (связанных с памятью, вниманием и т.д.).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" name="Shape 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215900" indent="-215900">
              <a:spcBef>
                <a:spcPts val="0"/>
              </a:spcBef>
              <a:defRPr sz="2000"/>
            </a:lvl1pPr>
          </a:lstStyle>
          <a:p>
            <a:pPr/>
            <a:r>
              <a:t>(*) Claire E. Williams, Elizabeth A. Williams, Bernard M. Corfe. Rate of change of circulating 25-hydroxyvitamin D following sublingual and capsular vitamin D preparations. European Journal of Clinical Nutrition. 23 September 2019.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indent="-215900">
              <a:spcBef>
                <a:spcPts val="0"/>
              </a:spcBef>
              <a:defRPr sz="2000"/>
            </a:pPr>
            <a:r>
              <a:t>Витамин D существует в двух формах:</a:t>
            </a:r>
            <a:br/>
          </a:p>
          <a:p>
            <a:pPr marL="215900" indent="-215900">
              <a:spcBef>
                <a:spcPts val="0"/>
              </a:spcBef>
              <a:defRPr sz="2000"/>
            </a:pPr>
            <a:r>
              <a:t>Витамин D3 (колекальциферол) — синтезируется под действием ультрафиолетовых лучей в коже, а также содержится в животных продуктах.</a:t>
            </a:r>
          </a:p>
          <a:p>
            <a:pPr marL="215900" indent="-215900">
              <a:spcBef>
                <a:spcPts val="0"/>
              </a:spcBef>
              <a:defRPr sz="2000"/>
            </a:pPr>
            <a:r>
              <a:t>Витамин D2 (эргокальциферол) — входит в состав некоторых растений, грибов и дрожжей.</a:t>
            </a:r>
            <a:br/>
            <a:br/>
            <a:r>
              <a:t>Результаты научных исследований свидетельствуют от том что добавки с витамином D3 более эффективно повышает уровень витамина в крови, чем  с витамином D2 (*)</a:t>
            </a:r>
          </a:p>
          <a:p>
            <a:pPr marL="215900" indent="-215900">
              <a:spcBef>
                <a:spcPts val="0"/>
              </a:spcBef>
            </a:pPr>
            <a:br>
              <a:rPr sz="2000"/>
            </a:br>
            <a:r>
              <a:rPr sz="2000"/>
              <a:t>(*) Tripkovic L. et al. Comparison of vitamin D2 and vitamin D3 supplementation in raising serum 25-hydroxyvitamin D status: a systematic review and meta-analysis // Am. J. Clin. Nutr. 2012. Vol. 95, № 6. P. 1357–1364.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Shape 2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15900" indent="-215900">
              <a:spcBef>
                <a:spcPts val="0"/>
              </a:spcBef>
              <a:defRPr sz="2000"/>
            </a:pPr>
            <a:r>
              <a:t>Munger K.L. et al. Serum 25-Hydroxyvitamin D Levels and Risk of Multiple Sclerosis // JAMA. American Medical Association, 2006. Vol. 296, № 23. P. 2832.</a:t>
            </a:r>
            <a:br/>
          </a:p>
          <a:p>
            <a:pPr marL="215900" indent="-215900">
              <a:spcBef>
                <a:spcPts val="0"/>
              </a:spcBef>
              <a:defRPr sz="2000"/>
            </a:pPr>
            <a:r>
              <a:t>Gillespie K.M. Type 1 diabetes: pathogenesis and prevention // Can. Med. Assoc. J. 2006. Vol. 175, № 2. P. 165–170.</a:t>
            </a:r>
            <a:br/>
          </a:p>
          <a:p>
            <a:pPr marL="215900" indent="-215900">
              <a:spcBef>
                <a:spcPts val="0"/>
              </a:spcBef>
              <a:defRPr sz="2000"/>
            </a:pPr>
            <a:r>
              <a:t>Ginde A.A., Mansbach J.M., Camargo C.A. Association Between Serum 25-Hydroxyvitamin D Level and Upper Respiratory Tract Infection in the Third National Health and Nutrition Examination Survey // Arch. Intern. Med. American Medical Association, 2009. Vol. 169, № 4. P. 384–390.</a:t>
            </a:r>
            <a:br/>
          </a:p>
          <a:p>
            <a:pPr marL="215900" indent="-215900">
              <a:spcBef>
                <a:spcPts val="0"/>
              </a:spcBef>
              <a:defRPr sz="2000"/>
            </a:pPr>
            <a:r>
              <a:t>Urashima M. et al. Randomized trial of vitamin D supplementation to prevent seasonal influenza A in schoolchildren // Am. J. Clin. Nutr. Narnia, 2010. Vol. 91, № 5. P. 1255–1260.</a:t>
            </a:r>
          </a:p>
          <a:p>
            <a:pPr marL="215900" indent="-215900">
              <a:spcBef>
                <a:spcPts val="0"/>
              </a:spcBef>
            </a:pPr>
            <a:br>
              <a:rPr sz="2000"/>
            </a:br>
            <a:r>
              <a:rPr sz="2000"/>
              <a:t>Giovannucci E. et al. 25-Hydroxyvitamin D and Risk of Myocardial Infarction in Men&amp;lt;subtitle&amp;gt;A Prospective Study&amp;lt;/subtitle&amp;gt; // Arch. Intern. Med. American Medical Association, 2008. Vol. 168, № 11. P. 1174.</a:t>
            </a:r>
            <a:br>
              <a:rPr sz="2000"/>
            </a:br>
            <a:endParaRPr sz="2000"/>
          </a:p>
          <a:p>
            <a:pPr marL="215900" indent="-215900">
              <a:spcBef>
                <a:spcPts val="0"/>
              </a:spcBef>
              <a:defRPr sz="2000"/>
            </a:pPr>
            <a:r>
              <a:t>Pilz S. et al. Association of Vitamin D Deficiency with Heart Failure and Sudden Cardiac Death in a Large Cross-Sectional Study of Patients Referred for Coronary Angiography // J. Clin. Endocrinol. Metab. Narnia, 2008. Vol. 93, № 10. P. 3927–3935.</a:t>
            </a:r>
            <a:br/>
          </a:p>
          <a:p>
            <a:pPr marL="215900" indent="-215900">
              <a:spcBef>
                <a:spcPts val="0"/>
              </a:spcBef>
              <a:defRPr sz="2000"/>
            </a:pPr>
            <a:r>
              <a:t>Pilz S. et al. Low Vitamin D Levels Predict Stroke in Patients Referred to Coronary Angiography // Stroke. Lippincott Williams &amp; Wilkins, 2008. Vol. 39, № 9. P. 2611–2613.</a:t>
            </a:r>
          </a:p>
          <a:p>
            <a:pPr marL="215900" indent="-215900">
              <a:spcBef>
                <a:spcPts val="0"/>
              </a:spcBef>
            </a:pPr>
            <a:br>
              <a:rPr sz="2000"/>
            </a:br>
            <a:r>
              <a:rPr sz="2000"/>
              <a:t>Атейкин А.В., и соавт. Спорные теоретические и практические вопросы рахита у детей на современном этапе // Педиатрия. Журнал им.Г.Н.Сперанского. 2003. Vol. 82, № 4.</a:t>
            </a:r>
            <a:endParaRPr sz="2000"/>
          </a:p>
          <a:p>
            <a:pPr marL="215900" indent="-215900">
              <a:spcBef>
                <a:spcPts val="0"/>
              </a:spcBef>
            </a:pPr>
            <a:br>
              <a:rPr sz="2000"/>
            </a:br>
            <a:r>
              <a:rPr sz="2000"/>
              <a:t>Boonen S. et al. Need for Additional Calcium to Reduce the Risk of Hip Fracture with Vitamin D Supplementation: Evidence from a Comparative Metaanalysis of Randomized Controlled Trials // J. Clin. Endocrinol. Metab. Narnia, 2007. Vol. 92, № 4. P. 1415–1423.</a:t>
            </a:r>
            <a:endParaRPr sz="2000"/>
          </a:p>
          <a:p>
            <a:pPr marL="215900" indent="-215900">
              <a:spcBef>
                <a:spcPts val="0"/>
              </a:spcBef>
            </a:pPr>
            <a:br>
              <a:rPr sz="2000"/>
            </a:br>
            <a:r>
              <a:rPr sz="2000"/>
              <a:t>Bischoff-Ferrari H.A. et al. Prevention of Nonvertebral Fractures With Oral Vitamin D and Dose Dependency // Arch. Intern. Med. American Medical Association, 2009. Vol. 169, № 6. P. 551.</a:t>
            </a:r>
            <a:endParaRPr sz="2000"/>
          </a:p>
          <a:p>
            <a:pPr marL="215900" indent="-215900">
              <a:spcBef>
                <a:spcPts val="0"/>
              </a:spcBef>
            </a:pPr>
            <a:br>
              <a:rPr sz="2000"/>
            </a:br>
            <a:r>
              <a:rPr sz="2000"/>
              <a:t>Bischoff-Ferrari H.A. et al. Fall prevention with supplemental and active forms of vitamin D: a meta-analysis of randomised controlled trials. // BMJ. British Medical Journal Publishing Group, 2009. Vol. 339. P. b3692.</a:t>
            </a:r>
            <a:br>
              <a:rPr sz="2000"/>
            </a:br>
            <a:br>
              <a:rPr sz="2000"/>
            </a:br>
            <a:r>
              <a:rPr sz="2000"/>
              <a:t>Garland C.F. et al. Vitamin D for Cancer Prevention: Global Perspective // Ann. Epidemiol. Elsevier, 2009. Vol. 19, № 7. P. 468–483.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"/>
          <p:cNvSpPr/>
          <p:nvPr/>
        </p:nvSpPr>
        <p:spPr>
          <a:xfrm>
            <a:off x="-471488" y="-171450"/>
            <a:ext cx="25939751" cy="14235113"/>
          </a:xfrm>
          <a:prstGeom prst="rect">
            <a:avLst/>
          </a:prstGeom>
          <a:solidFill>
            <a:srgbClr val="F3F9FF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" name="Прямоугольник"/>
          <p:cNvSpPr/>
          <p:nvPr/>
        </p:nvSpPr>
        <p:spPr>
          <a:xfrm>
            <a:off x="-471488" y="-171450"/>
            <a:ext cx="25939751" cy="14235113"/>
          </a:xfrm>
          <a:prstGeom prst="rect">
            <a:avLst/>
          </a:prstGeom>
          <a:solidFill>
            <a:srgbClr val="F2EFEA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22388" y="-49213"/>
            <a:ext cx="27028776" cy="1520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89063" y="-87313"/>
            <a:ext cx="27162126" cy="1527810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rcRect l="0" t="0" r="138" b="0"/>
          <a:stretch>
            <a:fillRect/>
          </a:stretch>
        </p:blipFill>
        <p:spPr>
          <a:xfrm>
            <a:off x="-112713" y="-168275"/>
            <a:ext cx="24893588" cy="14050963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"/>
          <p:cNvSpPr/>
          <p:nvPr/>
        </p:nvSpPr>
        <p:spPr>
          <a:xfrm>
            <a:off x="-61913" y="-246063"/>
            <a:ext cx="25939751" cy="14235113"/>
          </a:xfrm>
          <a:prstGeom prst="rect">
            <a:avLst/>
          </a:prstGeom>
          <a:solidFill>
            <a:srgbClr val="FFB019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1219200" y="184149"/>
            <a:ext cx="21945600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/>
            <a:r>
              <a:t>Текст заголовка</a:t>
            </a:r>
          </a:p>
        </p:txBody>
      </p:sp>
      <p:sp>
        <p:nvSpPr>
          <p:cNvPr id="4" name="Уровень текста 1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2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9144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3716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1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7.png"/><Relationship Id="rId4" Type="http://schemas.openxmlformats.org/officeDocument/2006/relationships/image" Target="../media/image6.png"/><Relationship Id="rId5" Type="http://schemas.openxmlformats.org/officeDocument/2006/relationships/image" Target="../media/image14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6.png"/><Relationship Id="rId6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2600">
            <a:off x="-352425" y="-2017713"/>
            <a:ext cx="29236988" cy="16416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age5.png" descr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750" y="927100"/>
            <a:ext cx="3729038" cy="65722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D-Spray"/>
          <p:cNvSpPr txBox="1"/>
          <p:nvPr/>
        </p:nvSpPr>
        <p:spPr>
          <a:xfrm>
            <a:off x="1276350" y="5707164"/>
            <a:ext cx="13571538" cy="1869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defRPr b="1" sz="12200">
                <a:solidFill>
                  <a:srgbClr val="3E3E3E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50" name="Лучи здоровья"/>
          <p:cNvSpPr txBox="1"/>
          <p:nvPr/>
        </p:nvSpPr>
        <p:spPr>
          <a:xfrm>
            <a:off x="1298575" y="8373190"/>
            <a:ext cx="16606838" cy="99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defRPr sz="6000">
                <a:solidFill>
                  <a:srgbClr val="3E3E3E"/>
                </a:solidFill>
              </a:defRPr>
            </a:lvl1pPr>
          </a:lstStyle>
          <a:p>
            <a:pPr/>
            <a:r>
              <a:t>Лучи здоровья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pic>
        <p:nvPicPr>
          <p:cNvPr id="180" name="image12.png" descr="image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22000" y="-11771313"/>
            <a:ext cx="196294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Кто больше…"/>
          <p:cNvSpPr txBox="1"/>
          <p:nvPr/>
        </p:nvSpPr>
        <p:spPr>
          <a:xfrm>
            <a:off x="1417637" y="2702032"/>
            <a:ext cx="9982201" cy="4782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b="1" sz="8000">
                <a:solidFill>
                  <a:srgbClr val="FFFFFF"/>
                </a:solidFill>
              </a:defRPr>
            </a:pPr>
            <a:r>
              <a:t>Кто больше</a:t>
            </a:r>
          </a:p>
          <a:p>
            <a:pPr>
              <a:defRPr b="1" sz="8000">
                <a:solidFill>
                  <a:srgbClr val="FFFFFF"/>
                </a:solidFill>
              </a:defRPr>
            </a:pPr>
            <a:r>
              <a:t>всех подвержен </a:t>
            </a:r>
            <a:r>
              <a:rPr>
                <a:solidFill>
                  <a:srgbClr val="FDF098"/>
                </a:solidFill>
              </a:rPr>
              <a:t>риску недостатка витамина D?</a:t>
            </a:r>
          </a:p>
        </p:txBody>
      </p:sp>
      <p:grpSp>
        <p:nvGrpSpPr>
          <p:cNvPr id="184" name="Группа"/>
          <p:cNvGrpSpPr/>
          <p:nvPr/>
        </p:nvGrpSpPr>
        <p:grpSpPr>
          <a:xfrm>
            <a:off x="23723600" y="-2041525"/>
            <a:ext cx="3854451" cy="4946651"/>
            <a:chOff x="0" y="0"/>
            <a:chExt cx="3854449" cy="4946650"/>
          </a:xfrm>
        </p:grpSpPr>
        <p:pic>
          <p:nvPicPr>
            <p:cNvPr id="182" name="image13.png" descr="image13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36935" y="461543"/>
              <a:ext cx="1517515" cy="4485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3" name="image14.png" descr="image1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flipH="1">
              <a:off x="0" y="-1"/>
              <a:ext cx="2631798" cy="1838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5" name="Кружок"/>
          <p:cNvSpPr/>
          <p:nvPr/>
        </p:nvSpPr>
        <p:spPr>
          <a:xfrm>
            <a:off x="-4291014" y="-1858964"/>
            <a:ext cx="17433928" cy="17433928"/>
          </a:xfrm>
          <a:prstGeom prst="ellipse">
            <a:avLst/>
          </a:prstGeom>
          <a:ln w="50800">
            <a:solidFill>
              <a:srgbClr val="FAF0A4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6" name="Специалисты сходятся во мнении, что гиповитаминоз D приобретает черты эпидемии, охватывая детей, подростков, взрослых, беременных и кормящих женщин, пожилых людей"/>
          <p:cNvSpPr txBox="1"/>
          <p:nvPr/>
        </p:nvSpPr>
        <p:spPr>
          <a:xfrm>
            <a:off x="1417637" y="7969533"/>
            <a:ext cx="9883776" cy="3209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t>Специалисты сходятся во мнении,</a:t>
            </a:r>
            <a:br/>
            <a:r>
              <a:t>что гиповитаминоз D приобретает черты эпидемии, охватывая детей, подростков, взрослых, беременных и кормящих женщин, пожилых людей</a:t>
            </a:r>
          </a:p>
        </p:txBody>
      </p:sp>
      <p:sp>
        <p:nvSpPr>
          <p:cNvPr id="187" name="Жители северных стран, включая Россию"/>
          <p:cNvSpPr txBox="1"/>
          <p:nvPr/>
        </p:nvSpPr>
        <p:spPr>
          <a:xfrm>
            <a:off x="15971837" y="1124124"/>
            <a:ext cx="5710238" cy="107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Жители северных стран, включая Россию</a:t>
            </a:r>
          </a:p>
        </p:txBody>
      </p:sp>
      <p:sp>
        <p:nvSpPr>
          <p:cNvPr id="188" name="Люди с заболеваниями кишечника, печени или почек"/>
          <p:cNvSpPr txBox="1"/>
          <p:nvPr/>
        </p:nvSpPr>
        <p:spPr>
          <a:xfrm>
            <a:off x="15971837" y="3310906"/>
            <a:ext cx="6421439" cy="1077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Люди с заболеваниями кишечника, печени или почек</a:t>
            </a:r>
          </a:p>
        </p:txBody>
      </p:sp>
      <p:sp>
        <p:nvSpPr>
          <p:cNvPr id="189" name="Взрослые с избыточной массой тела и нарушением всасывания жиров"/>
          <p:cNvSpPr txBox="1"/>
          <p:nvPr/>
        </p:nvSpPr>
        <p:spPr>
          <a:xfrm>
            <a:off x="15946437" y="5239060"/>
            <a:ext cx="6423026" cy="159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000">
                <a:solidFill>
                  <a:srgbClr val="FFFFFF"/>
                </a:solidFill>
              </a:defRPr>
            </a:pPr>
            <a:r>
              <a:t>Взрослые с избыточной массой тела</a:t>
            </a:r>
            <a:br/>
            <a:r>
              <a:t>и нарушением всасывания жиров</a:t>
            </a:r>
          </a:p>
        </p:txBody>
      </p:sp>
      <p:sp>
        <p:nvSpPr>
          <p:cNvPr id="190" name="Часто болеющие"/>
          <p:cNvSpPr txBox="1"/>
          <p:nvPr/>
        </p:nvSpPr>
        <p:spPr>
          <a:xfrm>
            <a:off x="15971837" y="7942302"/>
            <a:ext cx="6421439" cy="5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Часто болеющие </a:t>
            </a:r>
          </a:p>
        </p:txBody>
      </p:sp>
      <p:sp>
        <p:nvSpPr>
          <p:cNvPr id="191" name="Обладатели смуглой кожи"/>
          <p:cNvSpPr txBox="1"/>
          <p:nvPr/>
        </p:nvSpPr>
        <p:spPr>
          <a:xfrm>
            <a:off x="15971837" y="9887783"/>
            <a:ext cx="6421439" cy="561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Обладатели смуглой кожи</a:t>
            </a:r>
          </a:p>
        </p:txBody>
      </p:sp>
      <p:sp>
        <p:nvSpPr>
          <p:cNvPr id="192" name="Пожилые люди"/>
          <p:cNvSpPr txBox="1"/>
          <p:nvPr/>
        </p:nvSpPr>
        <p:spPr>
          <a:xfrm>
            <a:off x="15971837" y="11967408"/>
            <a:ext cx="6421439" cy="561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000">
                <a:solidFill>
                  <a:srgbClr val="FFFFFF"/>
                </a:solidFill>
              </a:defRPr>
            </a:lvl1pPr>
          </a:lstStyle>
          <a:p>
            <a:pPr/>
            <a:r>
              <a:t>Пожилые люди</a:t>
            </a:r>
          </a:p>
        </p:txBody>
      </p:sp>
      <p:sp>
        <p:nvSpPr>
          <p:cNvPr id="193" name="Кружок"/>
          <p:cNvSpPr/>
          <p:nvPr/>
        </p:nvSpPr>
        <p:spPr>
          <a:xfrm>
            <a:off x="11310937" y="1506537"/>
            <a:ext cx="311151" cy="31115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4" name="Кружок"/>
          <p:cNvSpPr/>
          <p:nvPr/>
        </p:nvSpPr>
        <p:spPr>
          <a:xfrm>
            <a:off x="13982700" y="1112837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5" name="Линия"/>
          <p:cNvSpPr/>
          <p:nvPr/>
        </p:nvSpPr>
        <p:spPr>
          <a:xfrm>
            <a:off x="11414125" y="1662112"/>
            <a:ext cx="2573338" cy="1588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Кружок"/>
          <p:cNvSpPr/>
          <p:nvPr/>
        </p:nvSpPr>
        <p:spPr>
          <a:xfrm>
            <a:off x="12442825" y="3605212"/>
            <a:ext cx="311150" cy="31115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197" name="Кружок"/>
          <p:cNvSpPr/>
          <p:nvPr/>
        </p:nvSpPr>
        <p:spPr>
          <a:xfrm>
            <a:off x="13982700" y="3209925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8" name="Линия"/>
          <p:cNvSpPr/>
          <p:nvPr/>
        </p:nvSpPr>
        <p:spPr>
          <a:xfrm>
            <a:off x="12569825" y="3760787"/>
            <a:ext cx="1412876" cy="1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9" name="Кружок"/>
          <p:cNvSpPr/>
          <p:nvPr/>
        </p:nvSpPr>
        <p:spPr>
          <a:xfrm>
            <a:off x="12944475" y="5727700"/>
            <a:ext cx="312738" cy="311150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0" name="Кружок"/>
          <p:cNvSpPr/>
          <p:nvPr/>
        </p:nvSpPr>
        <p:spPr>
          <a:xfrm>
            <a:off x="13982700" y="5334000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1" name="Линия"/>
          <p:cNvSpPr/>
          <p:nvPr/>
        </p:nvSpPr>
        <p:spPr>
          <a:xfrm>
            <a:off x="13047662" y="5883274"/>
            <a:ext cx="947738" cy="1589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2" name="Кружок"/>
          <p:cNvSpPr/>
          <p:nvPr/>
        </p:nvSpPr>
        <p:spPr>
          <a:xfrm>
            <a:off x="12895262" y="7902575"/>
            <a:ext cx="311151" cy="311150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3" name="Кружок"/>
          <p:cNvSpPr/>
          <p:nvPr/>
        </p:nvSpPr>
        <p:spPr>
          <a:xfrm>
            <a:off x="13982700" y="7507287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4" name="Линия"/>
          <p:cNvSpPr/>
          <p:nvPr/>
        </p:nvSpPr>
        <p:spPr>
          <a:xfrm>
            <a:off x="13022262" y="8058150"/>
            <a:ext cx="947738" cy="0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5" name="Кружок"/>
          <p:cNvSpPr/>
          <p:nvPr/>
        </p:nvSpPr>
        <p:spPr>
          <a:xfrm>
            <a:off x="12290425" y="10012362"/>
            <a:ext cx="311150" cy="311151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6" name="Кружок"/>
          <p:cNvSpPr/>
          <p:nvPr/>
        </p:nvSpPr>
        <p:spPr>
          <a:xfrm>
            <a:off x="13982700" y="9618662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7" name="Линия"/>
          <p:cNvSpPr/>
          <p:nvPr/>
        </p:nvSpPr>
        <p:spPr>
          <a:xfrm>
            <a:off x="12353925" y="10167937"/>
            <a:ext cx="1608138" cy="1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8" name="Кружок"/>
          <p:cNvSpPr/>
          <p:nvPr/>
        </p:nvSpPr>
        <p:spPr>
          <a:xfrm>
            <a:off x="11074400" y="12091987"/>
            <a:ext cx="311150" cy="312738"/>
          </a:xfrm>
          <a:prstGeom prst="ellipse">
            <a:avLst/>
          </a:prstGeom>
          <a:solidFill>
            <a:srgbClr val="FAF0A3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209" name="Кружок"/>
          <p:cNvSpPr/>
          <p:nvPr/>
        </p:nvSpPr>
        <p:spPr>
          <a:xfrm>
            <a:off x="13982700" y="11698287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" name="Линия"/>
          <p:cNvSpPr/>
          <p:nvPr/>
        </p:nvSpPr>
        <p:spPr>
          <a:xfrm>
            <a:off x="11150599" y="12249150"/>
            <a:ext cx="2843214" cy="0"/>
          </a:xfrm>
          <a:prstGeom prst="lin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11" name="image35.png" descr="image3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098587" y="7581900"/>
            <a:ext cx="917576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36.png" descr="image3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065250" y="1123950"/>
            <a:ext cx="984250" cy="107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37.png" descr="image3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77950" y="3248025"/>
            <a:ext cx="984250" cy="107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32.png" descr="image3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238287" y="11806237"/>
            <a:ext cx="638176" cy="884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38.png" descr="image38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152562" y="5467350"/>
            <a:ext cx="808038" cy="884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39.png" descr="image39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4077950" y="9677400"/>
            <a:ext cx="957263" cy="1047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40.png" descr="image40.png"/>
          <p:cNvPicPr>
            <a:picLocks noChangeAspect="1"/>
          </p:cNvPicPr>
          <p:nvPr/>
        </p:nvPicPr>
        <p:blipFill>
          <a:blip r:embed="rId2">
            <a:extLst/>
          </a:blip>
          <a:srcRect l="7295" t="0" r="7295" b="0"/>
          <a:stretch>
            <a:fillRect/>
          </a:stretch>
        </p:blipFill>
        <p:spPr>
          <a:xfrm>
            <a:off x="1573212" y="8628062"/>
            <a:ext cx="1244601" cy="140017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Кружок"/>
          <p:cNvSpPr/>
          <p:nvPr/>
        </p:nvSpPr>
        <p:spPr>
          <a:xfrm>
            <a:off x="1419225" y="8526462"/>
            <a:ext cx="1554163" cy="1554163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20" name="image41.png" descr="image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85813" y="7197725"/>
            <a:ext cx="24895176" cy="582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7.png" descr="image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pic>
        <p:nvPicPr>
          <p:cNvPr id="223" name="image12.png" descr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22000" y="-11771313"/>
            <a:ext cx="196294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Часто люди не замечают  симптомы дефицита витамина D"/>
          <p:cNvSpPr txBox="1"/>
          <p:nvPr/>
        </p:nvSpPr>
        <p:spPr>
          <a:xfrm>
            <a:off x="1304925" y="858945"/>
            <a:ext cx="22171025" cy="2446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b="1" sz="8000">
                <a:solidFill>
                  <a:srgbClr val="FFFFFF"/>
                </a:solidFill>
              </a:defRPr>
            </a:pPr>
            <a:r>
              <a:t>Часто люди не замечают </a:t>
            </a:r>
            <a:br/>
            <a:r>
              <a:rPr>
                <a:solidFill>
                  <a:srgbClr val="FDF098"/>
                </a:solidFill>
              </a:rPr>
              <a:t>симптомы дефицита </a:t>
            </a:r>
            <a:r>
              <a:t>витамина D </a:t>
            </a:r>
          </a:p>
        </p:txBody>
      </p:sp>
      <p:grpSp>
        <p:nvGrpSpPr>
          <p:cNvPr id="227" name="Группа"/>
          <p:cNvGrpSpPr/>
          <p:nvPr/>
        </p:nvGrpSpPr>
        <p:grpSpPr>
          <a:xfrm>
            <a:off x="23723600" y="-2041525"/>
            <a:ext cx="3854451" cy="4946651"/>
            <a:chOff x="0" y="0"/>
            <a:chExt cx="3854449" cy="4946650"/>
          </a:xfrm>
        </p:grpSpPr>
        <p:pic>
          <p:nvPicPr>
            <p:cNvPr id="225" name="image13.png" descr="image13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336935" y="461543"/>
              <a:ext cx="1517515" cy="44851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14.png" descr="image14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flipH="1">
              <a:off x="0" y="-1"/>
              <a:ext cx="2631798" cy="18386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8" name="О гиповитаминозе могут косвенно сообщать некоторые признаки.…"/>
          <p:cNvSpPr txBox="1"/>
          <p:nvPr/>
        </p:nvSpPr>
        <p:spPr>
          <a:xfrm>
            <a:off x="1322387" y="4164254"/>
            <a:ext cx="20258088" cy="129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t>О гиповитаминозе могут косвенно сообщать некоторые признаки.</a:t>
            </a:r>
          </a:p>
          <a:p>
            <a:pPr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r>
              <a:t>У взрослых среди них могут быть:</a:t>
            </a:r>
          </a:p>
        </p:txBody>
      </p:sp>
      <p:sp>
        <p:nvSpPr>
          <p:cNvPr id="229" name="Хрупкость костей, боли в спине и суставах"/>
          <p:cNvSpPr txBox="1"/>
          <p:nvPr/>
        </p:nvSpPr>
        <p:spPr>
          <a:xfrm>
            <a:off x="1335087" y="10474608"/>
            <a:ext cx="3783013" cy="1679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FFFFFF"/>
                </a:solidFill>
              </a:defRPr>
            </a:pPr>
            <a:r>
              <a:t>Хрупкость костей, боли в спине</a:t>
            </a:r>
            <a:br/>
            <a:r>
              <a:t>и суставах</a:t>
            </a:r>
          </a:p>
        </p:txBody>
      </p:sp>
      <p:sp>
        <p:nvSpPr>
          <p:cNvPr id="230" name="Изменения настроения — апатия"/>
          <p:cNvSpPr txBox="1"/>
          <p:nvPr/>
        </p:nvSpPr>
        <p:spPr>
          <a:xfrm>
            <a:off x="20505737" y="10474745"/>
            <a:ext cx="2935288" cy="157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Изменения</a:t>
            </a:r>
            <a:br/>
            <a:r>
              <a:t>настроения — апатия</a:t>
            </a:r>
          </a:p>
        </p:txBody>
      </p:sp>
      <p:sp>
        <p:nvSpPr>
          <p:cNvPr id="231" name="Снижение выносливости"/>
          <p:cNvSpPr txBox="1"/>
          <p:nvPr/>
        </p:nvSpPr>
        <p:spPr>
          <a:xfrm>
            <a:off x="8974137" y="10474262"/>
            <a:ext cx="3316288" cy="107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Снижение</a:t>
            </a:r>
            <a:br/>
            <a:r>
              <a:t>выносливости</a:t>
            </a:r>
          </a:p>
        </p:txBody>
      </p:sp>
      <p:sp>
        <p:nvSpPr>
          <p:cNvPr id="232" name="Мышечная слабость"/>
          <p:cNvSpPr txBox="1"/>
          <p:nvPr/>
        </p:nvSpPr>
        <p:spPr>
          <a:xfrm>
            <a:off x="5173662" y="10474262"/>
            <a:ext cx="2447926" cy="107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Мышечная слабость</a:t>
            </a:r>
          </a:p>
        </p:txBody>
      </p:sp>
      <p:sp>
        <p:nvSpPr>
          <p:cNvPr id="233" name="Частые респираторные инфекции"/>
          <p:cNvSpPr txBox="1"/>
          <p:nvPr/>
        </p:nvSpPr>
        <p:spPr>
          <a:xfrm>
            <a:off x="12858750" y="10474745"/>
            <a:ext cx="3130550" cy="157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Частые респираторные инфекции </a:t>
            </a:r>
          </a:p>
        </p:txBody>
      </p:sp>
      <p:sp>
        <p:nvSpPr>
          <p:cNvPr id="234" name="Обострение кожных заболеваний"/>
          <p:cNvSpPr txBox="1"/>
          <p:nvPr/>
        </p:nvSpPr>
        <p:spPr>
          <a:xfrm>
            <a:off x="16683037" y="10474745"/>
            <a:ext cx="3130551" cy="157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Обострение кожных заболеваний</a:t>
            </a:r>
          </a:p>
        </p:txBody>
      </p:sp>
      <p:grpSp>
        <p:nvGrpSpPr>
          <p:cNvPr id="237" name="Группа"/>
          <p:cNvGrpSpPr/>
          <p:nvPr/>
        </p:nvGrpSpPr>
        <p:grpSpPr>
          <a:xfrm>
            <a:off x="2039937" y="7380287"/>
            <a:ext cx="311151" cy="1150938"/>
            <a:chOff x="0" y="0"/>
            <a:chExt cx="311150" cy="1150937"/>
          </a:xfrm>
        </p:grpSpPr>
        <p:sp>
          <p:nvSpPr>
            <p:cNvPr id="235" name="Кружок"/>
            <p:cNvSpPr/>
            <p:nvPr/>
          </p:nvSpPr>
          <p:spPr>
            <a:xfrm rot="16200000">
              <a:off x="-128" y="127"/>
              <a:ext cx="311406" cy="31115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6" name="Линия"/>
            <p:cNvSpPr/>
            <p:nvPr/>
          </p:nvSpPr>
          <p:spPr>
            <a:xfrm flipV="1">
              <a:off x="155754" y="203043"/>
              <a:ext cx="361" cy="947895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0" name="Группа"/>
          <p:cNvGrpSpPr/>
          <p:nvPr/>
        </p:nvGrpSpPr>
        <p:grpSpPr>
          <a:xfrm>
            <a:off x="5891212" y="7380287"/>
            <a:ext cx="311151" cy="1150938"/>
            <a:chOff x="0" y="0"/>
            <a:chExt cx="311150" cy="1150937"/>
          </a:xfrm>
        </p:grpSpPr>
        <p:sp>
          <p:nvSpPr>
            <p:cNvPr id="238" name="Кружок"/>
            <p:cNvSpPr/>
            <p:nvPr/>
          </p:nvSpPr>
          <p:spPr>
            <a:xfrm rot="16200000">
              <a:off x="-128" y="127"/>
              <a:ext cx="311406" cy="31115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39" name="Линия"/>
            <p:cNvSpPr/>
            <p:nvPr/>
          </p:nvSpPr>
          <p:spPr>
            <a:xfrm flipV="1">
              <a:off x="155754" y="203043"/>
              <a:ext cx="361" cy="947895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3" name="Группа"/>
          <p:cNvGrpSpPr/>
          <p:nvPr/>
        </p:nvGrpSpPr>
        <p:grpSpPr>
          <a:xfrm>
            <a:off x="9704387" y="7380287"/>
            <a:ext cx="311151" cy="1150938"/>
            <a:chOff x="0" y="0"/>
            <a:chExt cx="311150" cy="1150937"/>
          </a:xfrm>
        </p:grpSpPr>
        <p:sp>
          <p:nvSpPr>
            <p:cNvPr id="241" name="Кружок"/>
            <p:cNvSpPr/>
            <p:nvPr/>
          </p:nvSpPr>
          <p:spPr>
            <a:xfrm rot="16200000">
              <a:off x="-128" y="127"/>
              <a:ext cx="311406" cy="31115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2" name="Линия"/>
            <p:cNvSpPr/>
            <p:nvPr/>
          </p:nvSpPr>
          <p:spPr>
            <a:xfrm flipV="1">
              <a:off x="155754" y="203043"/>
              <a:ext cx="361" cy="947895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6" name="Группа"/>
          <p:cNvGrpSpPr/>
          <p:nvPr/>
        </p:nvGrpSpPr>
        <p:grpSpPr>
          <a:xfrm>
            <a:off x="13530262" y="7380287"/>
            <a:ext cx="311151" cy="1150938"/>
            <a:chOff x="0" y="0"/>
            <a:chExt cx="311150" cy="1150937"/>
          </a:xfrm>
        </p:grpSpPr>
        <p:sp>
          <p:nvSpPr>
            <p:cNvPr id="244" name="Кружок"/>
            <p:cNvSpPr/>
            <p:nvPr/>
          </p:nvSpPr>
          <p:spPr>
            <a:xfrm rot="16200000">
              <a:off x="-128" y="127"/>
              <a:ext cx="311406" cy="31115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5" name="Линия"/>
            <p:cNvSpPr/>
            <p:nvPr/>
          </p:nvSpPr>
          <p:spPr>
            <a:xfrm flipV="1">
              <a:off x="155754" y="203043"/>
              <a:ext cx="361" cy="947895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9" name="Группа"/>
          <p:cNvGrpSpPr/>
          <p:nvPr/>
        </p:nvGrpSpPr>
        <p:grpSpPr>
          <a:xfrm>
            <a:off x="17406937" y="7380287"/>
            <a:ext cx="311151" cy="1150938"/>
            <a:chOff x="0" y="0"/>
            <a:chExt cx="311150" cy="1150937"/>
          </a:xfrm>
        </p:grpSpPr>
        <p:sp>
          <p:nvSpPr>
            <p:cNvPr id="247" name="Кружок"/>
            <p:cNvSpPr/>
            <p:nvPr/>
          </p:nvSpPr>
          <p:spPr>
            <a:xfrm rot="16200000">
              <a:off x="-128" y="127"/>
              <a:ext cx="311406" cy="31115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48" name="Линия"/>
            <p:cNvSpPr/>
            <p:nvPr/>
          </p:nvSpPr>
          <p:spPr>
            <a:xfrm flipV="1">
              <a:off x="155754" y="203043"/>
              <a:ext cx="361" cy="947895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2" name="Группа"/>
          <p:cNvGrpSpPr/>
          <p:nvPr/>
        </p:nvGrpSpPr>
        <p:grpSpPr>
          <a:xfrm>
            <a:off x="21207412" y="7380287"/>
            <a:ext cx="311151" cy="1150938"/>
            <a:chOff x="0" y="0"/>
            <a:chExt cx="311150" cy="1150937"/>
          </a:xfrm>
        </p:grpSpPr>
        <p:sp>
          <p:nvSpPr>
            <p:cNvPr id="250" name="Кружок"/>
            <p:cNvSpPr/>
            <p:nvPr/>
          </p:nvSpPr>
          <p:spPr>
            <a:xfrm rot="16200000">
              <a:off x="-128" y="127"/>
              <a:ext cx="311406" cy="311151"/>
            </a:xfrm>
            <a:prstGeom prst="ellipse">
              <a:avLst/>
            </a:prstGeom>
            <a:solidFill>
              <a:srgbClr val="FAF0A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1" name="Линия"/>
            <p:cNvSpPr/>
            <p:nvPr/>
          </p:nvSpPr>
          <p:spPr>
            <a:xfrm flipV="1">
              <a:off x="155754" y="203043"/>
              <a:ext cx="361" cy="947895"/>
            </a:xfrm>
            <a:prstGeom prst="line">
              <a:avLst/>
            </a:prstGeom>
            <a:noFill/>
            <a:ln w="38100" cap="flat">
              <a:solidFill>
                <a:srgbClr val="FDF09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53" name="image41.png" descr="image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05950" y="7197725"/>
            <a:ext cx="24893588" cy="5826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" name="Группа"/>
          <p:cNvGrpSpPr/>
          <p:nvPr/>
        </p:nvGrpSpPr>
        <p:grpSpPr>
          <a:xfrm>
            <a:off x="-785813" y="6875462"/>
            <a:ext cx="49409351" cy="584201"/>
            <a:chOff x="0" y="0"/>
            <a:chExt cx="49409349" cy="584200"/>
          </a:xfrm>
        </p:grpSpPr>
        <p:pic>
          <p:nvPicPr>
            <p:cNvPr id="254" name="image41.png" descr="image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894036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5" name="image41.png" descr="image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515314" y="0"/>
              <a:ext cx="24894036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9" name="Группа"/>
          <p:cNvGrpSpPr/>
          <p:nvPr/>
        </p:nvGrpSpPr>
        <p:grpSpPr>
          <a:xfrm>
            <a:off x="-785813" y="7548562"/>
            <a:ext cx="49409351" cy="584201"/>
            <a:chOff x="0" y="0"/>
            <a:chExt cx="49409349" cy="584200"/>
          </a:xfrm>
        </p:grpSpPr>
        <p:pic>
          <p:nvPicPr>
            <p:cNvPr id="257" name="image41.png" descr="image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894036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41.png" descr="image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515314" y="0"/>
              <a:ext cx="24894036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2" name="Группа"/>
          <p:cNvGrpSpPr/>
          <p:nvPr/>
        </p:nvGrpSpPr>
        <p:grpSpPr>
          <a:xfrm>
            <a:off x="-785813" y="7964487"/>
            <a:ext cx="49409351" cy="584201"/>
            <a:chOff x="0" y="0"/>
            <a:chExt cx="49409349" cy="584200"/>
          </a:xfrm>
        </p:grpSpPr>
        <p:pic>
          <p:nvPicPr>
            <p:cNvPr id="260" name="image41.png" descr="image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4894036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1" name="image41.png" descr="image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515314" y="0"/>
              <a:ext cx="24894036" cy="584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3" name="image42.png" descr="image42.png"/>
          <p:cNvPicPr>
            <a:picLocks noChangeAspect="1"/>
          </p:cNvPicPr>
          <p:nvPr/>
        </p:nvPicPr>
        <p:blipFill>
          <a:blip r:embed="rId8">
            <a:extLst/>
          </a:blip>
          <a:srcRect l="286" t="0" r="286" b="0"/>
          <a:stretch>
            <a:fillRect/>
          </a:stretch>
        </p:blipFill>
        <p:spPr>
          <a:xfrm>
            <a:off x="16944974" y="8693150"/>
            <a:ext cx="1343027" cy="1296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43.png" descr="image43.png"/>
          <p:cNvPicPr>
            <a:picLocks noChangeAspect="1"/>
          </p:cNvPicPr>
          <p:nvPr/>
        </p:nvPicPr>
        <p:blipFill>
          <a:blip r:embed="rId9">
            <a:extLst/>
          </a:blip>
          <a:srcRect l="286" t="0" r="286" b="0"/>
          <a:stretch>
            <a:fillRect/>
          </a:stretch>
        </p:blipFill>
        <p:spPr>
          <a:xfrm>
            <a:off x="5432425" y="8709025"/>
            <a:ext cx="1230313" cy="1189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44.png" descr="image44.png"/>
          <p:cNvPicPr>
            <a:picLocks noChangeAspect="1"/>
          </p:cNvPicPr>
          <p:nvPr/>
        </p:nvPicPr>
        <p:blipFill>
          <a:blip r:embed="rId10">
            <a:extLst/>
          </a:blip>
          <a:srcRect l="286" t="0" r="286" b="0"/>
          <a:stretch>
            <a:fillRect/>
          </a:stretch>
        </p:blipFill>
        <p:spPr>
          <a:xfrm>
            <a:off x="13001624" y="8680450"/>
            <a:ext cx="1343027" cy="1296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45.png" descr="image45.png"/>
          <p:cNvPicPr>
            <a:picLocks noChangeAspect="1"/>
          </p:cNvPicPr>
          <p:nvPr/>
        </p:nvPicPr>
        <p:blipFill>
          <a:blip r:embed="rId11">
            <a:extLst/>
          </a:blip>
          <a:srcRect l="286" t="0" r="286" b="0"/>
          <a:stretch>
            <a:fillRect/>
          </a:stretch>
        </p:blipFill>
        <p:spPr>
          <a:xfrm>
            <a:off x="20623212" y="8616950"/>
            <a:ext cx="1395414" cy="134778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Кружок"/>
          <p:cNvSpPr/>
          <p:nvPr/>
        </p:nvSpPr>
        <p:spPr>
          <a:xfrm>
            <a:off x="5251450" y="8526462"/>
            <a:ext cx="1554163" cy="1554163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8" name="Овал"/>
          <p:cNvSpPr/>
          <p:nvPr/>
        </p:nvSpPr>
        <p:spPr>
          <a:xfrm>
            <a:off x="9082087" y="8526462"/>
            <a:ext cx="1555751" cy="1554163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9" name="Кружок"/>
          <p:cNvSpPr/>
          <p:nvPr/>
        </p:nvSpPr>
        <p:spPr>
          <a:xfrm>
            <a:off x="12909550" y="8526462"/>
            <a:ext cx="1554163" cy="1554163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0" name="Овал"/>
          <p:cNvSpPr/>
          <p:nvPr/>
        </p:nvSpPr>
        <p:spPr>
          <a:xfrm>
            <a:off x="16784637" y="8526462"/>
            <a:ext cx="1555751" cy="1554163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1" name="Кружок"/>
          <p:cNvSpPr/>
          <p:nvPr/>
        </p:nvSpPr>
        <p:spPr>
          <a:xfrm>
            <a:off x="20556537" y="8526462"/>
            <a:ext cx="1554163" cy="1554163"/>
          </a:xfrm>
          <a:prstGeom prst="ellipse">
            <a:avLst/>
          </a:prstGeom>
          <a:ln w="38100">
            <a:solidFill>
              <a:srgbClr val="FDF098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272" name="image46.png" descr="image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263062" y="8632825"/>
            <a:ext cx="1230313" cy="11890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Потери костной ткани"/>
          <p:cNvSpPr txBox="1"/>
          <p:nvPr/>
        </p:nvSpPr>
        <p:spPr>
          <a:xfrm>
            <a:off x="17605375" y="6522180"/>
            <a:ext cx="4359275" cy="107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 algn="ctr"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Потери</a:t>
            </a:r>
            <a:br/>
            <a:r>
              <a:t>костной ткани</a:t>
            </a:r>
          </a:p>
        </p:txBody>
      </p:sp>
      <p:grpSp>
        <p:nvGrpSpPr>
          <p:cNvPr id="277" name="Группа"/>
          <p:cNvGrpSpPr/>
          <p:nvPr/>
        </p:nvGrpSpPr>
        <p:grpSpPr>
          <a:xfrm>
            <a:off x="18969037" y="4600575"/>
            <a:ext cx="1631951" cy="1630363"/>
            <a:chOff x="0" y="0"/>
            <a:chExt cx="1631950" cy="1630362"/>
          </a:xfrm>
        </p:grpSpPr>
        <p:sp>
          <p:nvSpPr>
            <p:cNvPr id="275" name="Овал"/>
            <p:cNvSpPr/>
            <p:nvPr/>
          </p:nvSpPr>
          <p:spPr>
            <a:xfrm>
              <a:off x="0" y="0"/>
              <a:ext cx="1631950" cy="1630363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76" name="image47.png" descr="image4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0649" y="224219"/>
              <a:ext cx="1150652" cy="118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8" name="image7.png" descr="image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pic>
        <p:nvPicPr>
          <p:cNvPr id="280" name="image12.png" descr="image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622000" y="-11771313"/>
            <a:ext cx="196294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Регулярный прием витамина D существенно снижает риски"/>
          <p:cNvSpPr txBox="1"/>
          <p:nvPr/>
        </p:nvSpPr>
        <p:spPr>
          <a:xfrm>
            <a:off x="760412" y="716864"/>
            <a:ext cx="22671088" cy="2446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b="1" sz="8000">
                <a:solidFill>
                  <a:srgbClr val="FFFFFF"/>
                </a:solidFill>
              </a:defRPr>
            </a:pPr>
            <a:r>
              <a:t>Регулярный прием </a:t>
            </a:r>
            <a:r>
              <a:rPr>
                <a:solidFill>
                  <a:srgbClr val="FDF098"/>
                </a:solidFill>
              </a:rPr>
              <a:t>витамина</a:t>
            </a:r>
            <a:r>
              <a:rPr>
                <a:solidFill>
                  <a:srgbClr val="E1343E"/>
                </a:solidFill>
              </a:rPr>
              <a:t> </a:t>
            </a:r>
            <a:r>
              <a:rPr>
                <a:solidFill>
                  <a:srgbClr val="FDF098"/>
                </a:solidFill>
              </a:rPr>
              <a:t>D</a:t>
            </a:r>
            <a:br>
              <a:rPr>
                <a:solidFill>
                  <a:srgbClr val="FDF098"/>
                </a:solidFill>
              </a:rPr>
            </a:br>
            <a:r>
              <a:rPr>
                <a:solidFill>
                  <a:srgbClr val="FDF098"/>
                </a:solidFill>
              </a:rPr>
              <a:t>существенно снижает риски</a:t>
            </a:r>
          </a:p>
        </p:txBody>
      </p:sp>
      <p:sp>
        <p:nvSpPr>
          <p:cNvPr id="282" name="Развития сердечно-сосудистых заболеваний"/>
          <p:cNvSpPr txBox="1"/>
          <p:nvPr/>
        </p:nvSpPr>
        <p:spPr>
          <a:xfrm>
            <a:off x="9642475" y="6495521"/>
            <a:ext cx="5089525" cy="113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 algn="ctr">
              <a:lnSpc>
                <a:spcPct val="120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Развития сердечно-сосудистых заболеваний </a:t>
            </a:r>
          </a:p>
        </p:txBody>
      </p:sp>
      <p:sp>
        <p:nvSpPr>
          <p:cNvPr id="283" name="Угасания репродуктивной функции"/>
          <p:cNvSpPr txBox="1"/>
          <p:nvPr/>
        </p:nvSpPr>
        <p:spPr>
          <a:xfrm>
            <a:off x="2192337" y="6522180"/>
            <a:ext cx="4792664" cy="107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 algn="ctr"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Угасания</a:t>
            </a:r>
            <a:br/>
            <a:r>
              <a:t>репродуктивной функции</a:t>
            </a:r>
          </a:p>
        </p:txBody>
      </p:sp>
      <p:sp>
        <p:nvSpPr>
          <p:cNvPr id="284" name="Развития депрессии"/>
          <p:cNvSpPr txBox="1"/>
          <p:nvPr/>
        </p:nvSpPr>
        <p:spPr>
          <a:xfrm>
            <a:off x="4818062" y="10499178"/>
            <a:ext cx="7091363" cy="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 algn="ctr">
              <a:lnSpc>
                <a:spcPct val="108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Развития депрессии</a:t>
            </a:r>
          </a:p>
        </p:txBody>
      </p:sp>
      <p:sp>
        <p:nvSpPr>
          <p:cNvPr id="285" name="Частых инфекционных заболеваний"/>
          <p:cNvSpPr txBox="1"/>
          <p:nvPr/>
        </p:nvSpPr>
        <p:spPr>
          <a:xfrm>
            <a:off x="13174662" y="10499662"/>
            <a:ext cx="6572251" cy="107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 algn="ctr"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Частых инфекционных</a:t>
            </a:r>
            <a:br/>
            <a:r>
              <a:t>заболеваний</a:t>
            </a:r>
          </a:p>
        </p:txBody>
      </p:sp>
      <p:grpSp>
        <p:nvGrpSpPr>
          <p:cNvPr id="288" name="Группа"/>
          <p:cNvGrpSpPr/>
          <p:nvPr/>
        </p:nvGrpSpPr>
        <p:grpSpPr>
          <a:xfrm>
            <a:off x="15644812" y="8518525"/>
            <a:ext cx="1631951" cy="1630363"/>
            <a:chOff x="0" y="0"/>
            <a:chExt cx="1631950" cy="1630362"/>
          </a:xfrm>
        </p:grpSpPr>
        <p:pic>
          <p:nvPicPr>
            <p:cNvPr id="286" name="image48.png" descr="image4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7518" y="175992"/>
              <a:ext cx="1265572" cy="1278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Овал"/>
            <p:cNvSpPr/>
            <p:nvPr/>
          </p:nvSpPr>
          <p:spPr>
            <a:xfrm>
              <a:off x="0" y="0"/>
              <a:ext cx="1631950" cy="1630363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1" name="Группа"/>
          <p:cNvGrpSpPr/>
          <p:nvPr/>
        </p:nvGrpSpPr>
        <p:grpSpPr>
          <a:xfrm>
            <a:off x="3773487" y="4600575"/>
            <a:ext cx="1631951" cy="1630363"/>
            <a:chOff x="0" y="0"/>
            <a:chExt cx="1631950" cy="1630362"/>
          </a:xfrm>
        </p:grpSpPr>
        <p:sp>
          <p:nvSpPr>
            <p:cNvPr id="289" name="Овал"/>
            <p:cNvSpPr/>
            <p:nvPr/>
          </p:nvSpPr>
          <p:spPr>
            <a:xfrm>
              <a:off x="0" y="0"/>
              <a:ext cx="1631950" cy="1630363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90" name="image49.png" descr="image49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3816" y="175632"/>
              <a:ext cx="1243958" cy="1278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4" name="Группа"/>
          <p:cNvGrpSpPr/>
          <p:nvPr/>
        </p:nvGrpSpPr>
        <p:grpSpPr>
          <a:xfrm>
            <a:off x="7548562" y="8518525"/>
            <a:ext cx="1630363" cy="1630363"/>
            <a:chOff x="0" y="0"/>
            <a:chExt cx="1630362" cy="1630362"/>
          </a:xfrm>
        </p:grpSpPr>
        <p:sp>
          <p:nvSpPr>
            <p:cNvPr id="292" name="Кружок"/>
            <p:cNvSpPr/>
            <p:nvPr/>
          </p:nvSpPr>
          <p:spPr>
            <a:xfrm>
              <a:off x="0" y="0"/>
              <a:ext cx="1630363" cy="1630363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93" name="image50.png" descr="image50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9079" y="224219"/>
              <a:ext cx="1032204" cy="1182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7" name="Группа"/>
          <p:cNvGrpSpPr/>
          <p:nvPr/>
        </p:nvGrpSpPr>
        <p:grpSpPr>
          <a:xfrm>
            <a:off x="11371262" y="4600575"/>
            <a:ext cx="1631951" cy="1630363"/>
            <a:chOff x="0" y="0"/>
            <a:chExt cx="1631950" cy="1630362"/>
          </a:xfrm>
        </p:grpSpPr>
        <p:sp>
          <p:nvSpPr>
            <p:cNvPr id="295" name="Овал"/>
            <p:cNvSpPr/>
            <p:nvPr/>
          </p:nvSpPr>
          <p:spPr>
            <a:xfrm>
              <a:off x="0" y="0"/>
              <a:ext cx="1631950" cy="1630363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296" name="image51.png" descr="image51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0772" y="109050"/>
              <a:ext cx="1446780" cy="1412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Прямоугольник"/>
          <p:cNvSpPr/>
          <p:nvPr/>
        </p:nvSpPr>
        <p:spPr>
          <a:xfrm>
            <a:off x="12396787" y="1949449"/>
            <a:ext cx="11996738" cy="9613902"/>
          </a:xfrm>
          <a:prstGeom prst="rect">
            <a:avLst/>
          </a:prstGeom>
          <a:solidFill>
            <a:srgbClr val="EC6E57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302" name="D-Spray"/>
          <p:cNvSpPr txBox="1"/>
          <p:nvPr/>
        </p:nvSpPr>
        <p:spPr>
          <a:xfrm>
            <a:off x="1403349" y="2619179"/>
            <a:ext cx="8731252" cy="1413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defRPr b="1" sz="9000">
                <a:solidFill>
                  <a:srgbClr val="FF644E"/>
                </a:solidFill>
              </a:defRPr>
            </a:lvl1pPr>
          </a:lstStyle>
          <a:p>
            <a:pPr/>
            <a:r>
              <a:t>D-Spray</a:t>
            </a:r>
          </a:p>
        </p:txBody>
      </p:sp>
      <p:pic>
        <p:nvPicPr>
          <p:cNvPr id="303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2179"/>
          <p:cNvSpPr txBox="1"/>
          <p:nvPr/>
        </p:nvSpPr>
        <p:spPr>
          <a:xfrm>
            <a:off x="1473200" y="4373944"/>
            <a:ext cx="9032875" cy="750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defRPr b="1" sz="40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2179</a:t>
            </a:r>
          </a:p>
        </p:txBody>
      </p:sp>
      <p:sp>
        <p:nvSpPr>
          <p:cNvPr id="305" name="КЛУБНАЯ ЦЕНА"/>
          <p:cNvSpPr txBox="1"/>
          <p:nvPr/>
        </p:nvSpPr>
        <p:spPr>
          <a:xfrm>
            <a:off x="1508125" y="8360280"/>
            <a:ext cx="9032875" cy="46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5100"/>
              </a:spcBef>
              <a:defRPr b="1" sz="3300">
                <a:solidFill>
                  <a:srgbClr val="33414E"/>
                </a:solidFill>
              </a:defRPr>
            </a:lvl1pPr>
          </a:lstStyle>
          <a:p>
            <a:pPr/>
            <a:r>
              <a:t>КЛУБНАЯ ЦЕНА</a:t>
            </a:r>
          </a:p>
        </p:txBody>
      </p:sp>
      <p:sp>
        <p:nvSpPr>
          <p:cNvPr id="306" name="РОЗНИЧНАЯ ЦЕНА"/>
          <p:cNvSpPr txBox="1"/>
          <p:nvPr/>
        </p:nvSpPr>
        <p:spPr>
          <a:xfrm>
            <a:off x="1508125" y="9779505"/>
            <a:ext cx="6965950" cy="46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5100"/>
              </a:spcBef>
              <a:defRPr b="1" sz="3300">
                <a:solidFill>
                  <a:srgbClr val="33414E"/>
                </a:solidFill>
              </a:defRPr>
            </a:lvl1pPr>
          </a:lstStyle>
          <a:p>
            <a:pPr/>
            <a:r>
              <a:t>РОЗНИЧНАЯ ЦЕНА</a:t>
            </a:r>
          </a:p>
        </p:txBody>
      </p:sp>
      <p:sp>
        <p:nvSpPr>
          <p:cNvPr id="307" name="15 у.е."/>
          <p:cNvSpPr txBox="1"/>
          <p:nvPr/>
        </p:nvSpPr>
        <p:spPr>
          <a:xfrm>
            <a:off x="6827837" y="9665317"/>
            <a:ext cx="3122614" cy="6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5100"/>
              </a:spcBef>
              <a:defRPr b="1" sz="4500">
                <a:solidFill>
                  <a:srgbClr val="535353"/>
                </a:solidFill>
              </a:defRPr>
            </a:pPr>
            <a:r>
              <a:t>15 </a:t>
            </a:r>
            <a:r>
              <a:rPr sz="3300"/>
              <a:t>у.е.</a:t>
            </a:r>
          </a:p>
        </p:txBody>
      </p:sp>
      <p:sp>
        <p:nvSpPr>
          <p:cNvPr id="308" name="12 у.е."/>
          <p:cNvSpPr txBox="1"/>
          <p:nvPr/>
        </p:nvSpPr>
        <p:spPr>
          <a:xfrm>
            <a:off x="6827837" y="8192910"/>
            <a:ext cx="2333626" cy="641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5100"/>
              </a:spcBef>
              <a:defRPr b="1" sz="4500">
                <a:solidFill>
                  <a:srgbClr val="535353"/>
                </a:solidFill>
              </a:defRPr>
            </a:pPr>
            <a:r>
              <a:t>12 </a:t>
            </a:r>
            <a:r>
              <a:rPr sz="3300"/>
              <a:t>у.е.</a:t>
            </a:r>
          </a:p>
        </p:txBody>
      </p:sp>
      <p:sp>
        <p:nvSpPr>
          <p:cNvPr id="309" name="БОНУСНЫЕ БАЛЛЫ"/>
          <p:cNvSpPr txBox="1"/>
          <p:nvPr/>
        </p:nvSpPr>
        <p:spPr>
          <a:xfrm>
            <a:off x="1508125" y="6941055"/>
            <a:ext cx="9032875" cy="46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5100"/>
              </a:spcBef>
              <a:defRPr b="1" sz="3300">
                <a:solidFill>
                  <a:srgbClr val="33414E"/>
                </a:solidFill>
              </a:defRPr>
            </a:lvl1pPr>
          </a:lstStyle>
          <a:p>
            <a:pPr/>
            <a:r>
              <a:t>БОНУСНЫЕ БАЛЛЫ</a:t>
            </a:r>
          </a:p>
        </p:txBody>
      </p:sp>
      <p:sp>
        <p:nvSpPr>
          <p:cNvPr id="310" name="7"/>
          <p:cNvSpPr txBox="1"/>
          <p:nvPr/>
        </p:nvSpPr>
        <p:spPr>
          <a:xfrm>
            <a:off x="6777037" y="6806229"/>
            <a:ext cx="1604963" cy="6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5100"/>
              </a:spcBef>
              <a:defRPr b="1" sz="4500">
                <a:solidFill>
                  <a:srgbClr val="535353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311" name="Кружок"/>
          <p:cNvSpPr/>
          <p:nvPr/>
        </p:nvSpPr>
        <p:spPr>
          <a:xfrm>
            <a:off x="6557962" y="6602412"/>
            <a:ext cx="1069976" cy="1069976"/>
          </a:xfrm>
          <a:prstGeom prst="ellipse">
            <a:avLst/>
          </a:prstGeom>
          <a:ln w="38160">
            <a:solidFill>
              <a:srgbClr val="FF55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2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pic>
        <p:nvPicPr>
          <p:cNvPr id="31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79825" y="2519362"/>
            <a:ext cx="5040313" cy="8377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52.png" descr="image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6687" y="12193587"/>
            <a:ext cx="3729038" cy="65563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D-Spray"/>
          <p:cNvSpPr txBox="1"/>
          <p:nvPr/>
        </p:nvSpPr>
        <p:spPr>
          <a:xfrm>
            <a:off x="4705350" y="3647829"/>
            <a:ext cx="14971713" cy="2561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 algn="ctr">
              <a:defRPr b="1" sz="17000">
                <a:solidFill>
                  <a:srgbClr val="FDF098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317" name="Лучи здоровья"/>
          <p:cNvSpPr txBox="1"/>
          <p:nvPr/>
        </p:nvSpPr>
        <p:spPr>
          <a:xfrm>
            <a:off x="4383087" y="6618938"/>
            <a:ext cx="15616238" cy="1808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 algn="ctr">
              <a:defRPr b="1" sz="11700">
                <a:solidFill>
                  <a:srgbClr val="FFFFFF"/>
                </a:solidFill>
              </a:defRPr>
            </a:lvl1pPr>
          </a:lstStyle>
          <a:p>
            <a:pPr/>
            <a:r>
              <a:t>Лучи здоровья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6.png" descr="image6.png"/>
          <p:cNvPicPr>
            <a:picLocks noChangeAspect="1"/>
          </p:cNvPicPr>
          <p:nvPr/>
        </p:nvPicPr>
        <p:blipFill>
          <a:blip r:embed="rId3">
            <a:extLst/>
          </a:blip>
          <a:srcRect l="24334" t="0" r="18928" b="0"/>
          <a:stretch>
            <a:fillRect/>
          </a:stretch>
        </p:blipFill>
        <p:spPr>
          <a:xfrm rot="21455400">
            <a:off x="8197849" y="4081462"/>
            <a:ext cx="19562764" cy="1939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7.png" descr="image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55" name="Витамин D регулирует все процессы в организме*"/>
          <p:cNvSpPr txBox="1"/>
          <p:nvPr/>
        </p:nvSpPr>
        <p:spPr>
          <a:xfrm>
            <a:off x="1417637" y="947051"/>
            <a:ext cx="15214601" cy="2446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b="1" sz="8000">
                <a:solidFill>
                  <a:srgbClr val="FF644E"/>
                </a:solidFill>
              </a:defRPr>
            </a:pPr>
            <a:r>
              <a:t>Витамин D</a:t>
            </a:r>
            <a:r>
              <a:rPr>
                <a:solidFill>
                  <a:srgbClr val="E1343E"/>
                </a:solidFill>
              </a:rPr>
              <a:t> </a:t>
            </a:r>
            <a:r>
              <a:rPr>
                <a:solidFill>
                  <a:srgbClr val="363F47"/>
                </a:solidFill>
              </a:rPr>
              <a:t>регулирует</a:t>
            </a:r>
            <a:br>
              <a:rPr>
                <a:solidFill>
                  <a:srgbClr val="363F47"/>
                </a:solidFill>
              </a:rPr>
            </a:br>
            <a:r>
              <a:rPr>
                <a:solidFill>
                  <a:srgbClr val="363F47"/>
                </a:solidFill>
              </a:rPr>
              <a:t>все процессы в организме* </a:t>
            </a:r>
          </a:p>
        </p:txBody>
      </p:sp>
      <p:sp>
        <p:nvSpPr>
          <p:cNvPr id="56" name="задерживаются городской пылью, смогом и облаками"/>
          <p:cNvSpPr txBox="1"/>
          <p:nvPr/>
        </p:nvSpPr>
        <p:spPr>
          <a:xfrm>
            <a:off x="13846175" y="9876279"/>
            <a:ext cx="7507288" cy="127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08000"/>
              </a:lnSpc>
              <a:defRPr b="1" sz="4000">
                <a:solidFill>
                  <a:srgbClr val="363F47"/>
                </a:solidFill>
              </a:defRPr>
            </a:lvl1pPr>
          </a:lstStyle>
          <a:p>
            <a:pPr/>
            <a:r>
              <a:t>задерживаются городской пылью, смогом и облаками</a:t>
            </a:r>
          </a:p>
        </p:txBody>
      </p:sp>
      <p:sp>
        <p:nvSpPr>
          <p:cNvPr id="57" name="Витамин D сложно в достаточном количестве получить из пищи"/>
          <p:cNvSpPr txBox="1"/>
          <p:nvPr/>
        </p:nvSpPr>
        <p:spPr>
          <a:xfrm>
            <a:off x="3203574" y="8522965"/>
            <a:ext cx="6465889" cy="18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08000"/>
              </a:lnSpc>
              <a:defRPr sz="4000">
                <a:solidFill>
                  <a:srgbClr val="FF644E"/>
                </a:solidFill>
              </a:defRPr>
            </a:pPr>
            <a:r>
              <a:t>Витамин D сложно</a:t>
            </a:r>
            <a:br/>
            <a:r>
              <a:rPr>
                <a:solidFill>
                  <a:srgbClr val="363F47"/>
                </a:solidFill>
              </a:rPr>
              <a:t>в достаточном количестве получить из пищи</a:t>
            </a:r>
          </a:p>
        </p:txBody>
      </p:sp>
      <p:sp>
        <p:nvSpPr>
          <p:cNvPr id="58" name="Организм синтезирует его самостоятельно под воздействием солнечных лучей"/>
          <p:cNvSpPr txBox="1"/>
          <p:nvPr/>
        </p:nvSpPr>
        <p:spPr>
          <a:xfrm>
            <a:off x="3203575" y="5182865"/>
            <a:ext cx="8953500" cy="1888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08000"/>
              </a:lnSpc>
              <a:defRPr sz="4000">
                <a:solidFill>
                  <a:srgbClr val="363F47"/>
                </a:solidFill>
              </a:defRPr>
            </a:pPr>
            <a:r>
              <a:t>Организм синтезирует его самостоятельно </a:t>
            </a:r>
            <a:r>
              <a:rPr>
                <a:solidFill>
                  <a:srgbClr val="FF644E"/>
                </a:solidFill>
              </a:rPr>
              <a:t>под воздействием солнечных лучей</a:t>
            </a:r>
          </a:p>
        </p:txBody>
      </p:sp>
      <p:pic>
        <p:nvPicPr>
          <p:cNvPr id="59" name="image8.png" descr="image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7398200">
            <a:off x="11896725" y="1706562"/>
            <a:ext cx="8818563" cy="2316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8.png" descr="image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7398200">
            <a:off x="14331156" y="1786731"/>
            <a:ext cx="8820151" cy="2316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8.png" descr="image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 rot="17398200">
            <a:off x="17048956" y="1889918"/>
            <a:ext cx="8639176" cy="2268539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9.png" descr="image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0462" y="8524875"/>
            <a:ext cx="1573213" cy="1563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10.png" descr="image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5200" y="5183187"/>
            <a:ext cx="1887538" cy="1887538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До 50% UV-лучей"/>
          <p:cNvSpPr txBox="1"/>
          <p:nvPr/>
        </p:nvSpPr>
        <p:spPr>
          <a:xfrm>
            <a:off x="13839825" y="7898968"/>
            <a:ext cx="8181945" cy="1804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>
              <a:lnSpc>
                <a:spcPct val="108000"/>
              </a:lnSpc>
              <a:defRPr b="1" sz="4000">
                <a:solidFill>
                  <a:srgbClr val="FF644E"/>
                </a:solidFill>
              </a:defRPr>
            </a:pPr>
            <a:r>
              <a:t>До </a:t>
            </a:r>
            <a:r>
              <a:rPr sz="12000"/>
              <a:t>50% UV</a:t>
            </a:r>
            <a:r>
              <a:t>-лучей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Согласно последним исследованиям, недостаток витамина D выявляется глобально во всем мире, даже в солнечных странах"/>
          <p:cNvSpPr txBox="1"/>
          <p:nvPr/>
        </p:nvSpPr>
        <p:spPr>
          <a:xfrm>
            <a:off x="1417637" y="694319"/>
            <a:ext cx="22294851" cy="3048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b="1" sz="6700">
                <a:solidFill>
                  <a:srgbClr val="363F47"/>
                </a:solidFill>
              </a:defRPr>
            </a:pPr>
            <a:r>
              <a:t>Согласно последним исследованиям, </a:t>
            </a:r>
            <a:r>
              <a:rPr>
                <a:solidFill>
                  <a:srgbClr val="FF644E"/>
                </a:solidFill>
              </a:rPr>
              <a:t>недостаток витамина D выявляется глобально во всем мире,</a:t>
            </a:r>
            <a:r>
              <a:t> даже в солнечных странах </a:t>
            </a:r>
          </a:p>
        </p:txBody>
      </p:sp>
      <p:pic>
        <p:nvPicPr>
          <p:cNvPr id="69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pic>
        <p:nvPicPr>
          <p:cNvPr id="7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0" t="0" r="12382" b="0"/>
          <a:stretch>
            <a:fillRect/>
          </a:stretch>
        </p:blipFill>
        <p:spPr>
          <a:xfrm>
            <a:off x="7830608" y="4865687"/>
            <a:ext cx="14538061" cy="7286626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Процент взрослого населения с дефицитом (ниже 25 нмоль/л) или недостаточностью (менее 50 нмоль/л) витамина D3"/>
          <p:cNvSpPr txBox="1"/>
          <p:nvPr/>
        </p:nvSpPr>
        <p:spPr>
          <a:xfrm>
            <a:off x="1430337" y="9732384"/>
            <a:ext cx="3808413" cy="178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6414D"/>
                </a:solidFill>
              </a:defRPr>
            </a:pPr>
            <a:r>
              <a:t>Процент взрослого</a:t>
            </a:r>
            <a:br/>
            <a:r>
              <a:t>населения с дефицитом</a:t>
            </a:r>
            <a:br/>
            <a:r>
              <a:rPr b="1"/>
              <a:t>(ниже 25 нмоль/л) </a:t>
            </a:r>
            <a:r>
              <a:t>или недостаточностью (</a:t>
            </a:r>
            <a:r>
              <a:rPr b="1"/>
              <a:t>менее 50 нмоль/л) </a:t>
            </a:r>
            <a:r>
              <a:t>витамина D3</a:t>
            </a:r>
          </a:p>
        </p:txBody>
      </p:sp>
      <p:sp>
        <p:nvSpPr>
          <p:cNvPr id="73" name="Прямоугольник"/>
          <p:cNvSpPr/>
          <p:nvPr/>
        </p:nvSpPr>
        <p:spPr>
          <a:xfrm>
            <a:off x="-1092200" y="9483724"/>
            <a:ext cx="6562725" cy="2278064"/>
          </a:xfrm>
          <a:prstGeom prst="rect">
            <a:avLst/>
          </a:prstGeom>
          <a:ln w="25400">
            <a:solidFill>
              <a:srgbClr val="FF644E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4" name="Дефицит"/>
          <p:cNvSpPr txBox="1"/>
          <p:nvPr/>
        </p:nvSpPr>
        <p:spPr>
          <a:xfrm>
            <a:off x="2041525" y="5196529"/>
            <a:ext cx="2803525" cy="4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40000"/>
              </a:lnSpc>
              <a:defRPr b="1" sz="2200">
                <a:solidFill>
                  <a:srgbClr val="36414D"/>
                </a:solidFill>
              </a:defRPr>
            </a:lvl1pPr>
          </a:lstStyle>
          <a:p>
            <a:pPr/>
            <a:r>
              <a:t>Дефицит</a:t>
            </a:r>
          </a:p>
        </p:txBody>
      </p:sp>
      <p:sp>
        <p:nvSpPr>
          <p:cNvPr id="75" name="Прямоугольник"/>
          <p:cNvSpPr/>
          <p:nvPr/>
        </p:nvSpPr>
        <p:spPr>
          <a:xfrm>
            <a:off x="1444625" y="5194300"/>
            <a:ext cx="415925" cy="425450"/>
          </a:xfrm>
          <a:prstGeom prst="rect">
            <a:avLst/>
          </a:prstGeom>
          <a:solidFill>
            <a:srgbClr val="CF4945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6" name="Прямоугольник"/>
          <p:cNvSpPr/>
          <p:nvPr/>
        </p:nvSpPr>
        <p:spPr>
          <a:xfrm>
            <a:off x="1444625" y="5861050"/>
            <a:ext cx="415925" cy="425450"/>
          </a:xfrm>
          <a:prstGeom prst="rect">
            <a:avLst/>
          </a:prstGeom>
          <a:solidFill>
            <a:srgbClr val="E3C456"/>
          </a:solidFill>
          <a:ln w="12700">
            <a:miter lim="400000"/>
          </a:ln>
        </p:spPr>
        <p:txBody>
          <a:bodyPr lIns="45719" rIns="45719"/>
          <a:lstStyle/>
          <a:p>
            <a:pPr/>
          </a:p>
        </p:txBody>
      </p:sp>
      <p:sp>
        <p:nvSpPr>
          <p:cNvPr id="77" name="Недостаток"/>
          <p:cNvSpPr txBox="1"/>
          <p:nvPr/>
        </p:nvSpPr>
        <p:spPr>
          <a:xfrm>
            <a:off x="2041525" y="5861691"/>
            <a:ext cx="2803525" cy="422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40000"/>
              </a:lnSpc>
              <a:defRPr b="1" sz="2200">
                <a:solidFill>
                  <a:srgbClr val="36414D"/>
                </a:solidFill>
              </a:defRPr>
            </a:lvl1pPr>
          </a:lstStyle>
          <a:p>
            <a:pPr/>
            <a:r>
              <a:t>Недостаток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81" name="Для полноценной работы всех органов и систем Витамин D должен не только поступать в организм в достаточном количестве, но и максимально хорошо усваиваться"/>
          <p:cNvSpPr txBox="1"/>
          <p:nvPr/>
        </p:nvSpPr>
        <p:spPr>
          <a:xfrm>
            <a:off x="1479550" y="2441342"/>
            <a:ext cx="9918700" cy="3164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10000"/>
              </a:lnSpc>
              <a:spcBef>
                <a:spcPts val="1600"/>
              </a:spcBef>
              <a:defRPr sz="4000">
                <a:solidFill>
                  <a:srgbClr val="363F47"/>
                </a:solidFill>
              </a:defRPr>
            </a:pPr>
            <a:r>
              <a:t>Для полноценной работы всех органов</a:t>
            </a:r>
            <a:br/>
            <a:r>
              <a:t>и систем Витамин D должен не только</a:t>
            </a:r>
            <a:br/>
            <a:r>
              <a:t>поступать в организм в достаточном</a:t>
            </a:r>
            <a:br/>
            <a:r>
              <a:t>количестве, но и </a:t>
            </a:r>
            <a:r>
              <a:rPr b="1">
                <a:solidFill>
                  <a:srgbClr val="FF644E"/>
                </a:solidFill>
              </a:rPr>
              <a:t>максимально</a:t>
            </a:r>
            <a:br>
              <a:rPr b="1">
                <a:solidFill>
                  <a:srgbClr val="FF644E"/>
                </a:solidFill>
              </a:rPr>
            </a:br>
            <a:r>
              <a:rPr b="1">
                <a:solidFill>
                  <a:srgbClr val="FF644E"/>
                </a:solidFill>
              </a:rPr>
              <a:t>хорошо усваиваться</a:t>
            </a:r>
          </a:p>
        </p:txBody>
      </p:sp>
      <p:sp>
        <p:nvSpPr>
          <p:cNvPr id="82" name="В составе спрея — МСT- жирные кислоты, которые способствуют более быстрому и естественному усвоению витамина D"/>
          <p:cNvSpPr txBox="1"/>
          <p:nvPr/>
        </p:nvSpPr>
        <p:spPr>
          <a:xfrm>
            <a:off x="1433512" y="6222392"/>
            <a:ext cx="11987213" cy="479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10000"/>
              </a:lnSpc>
              <a:defRPr b="1" sz="6000">
                <a:solidFill>
                  <a:srgbClr val="363F47"/>
                </a:solidFill>
              </a:defRPr>
            </a:pPr>
            <a:r>
              <a:t>В составе спрея — </a:t>
            </a:r>
            <a:r>
              <a:rPr>
                <a:solidFill>
                  <a:srgbClr val="FF644E"/>
                </a:solidFill>
              </a:rPr>
              <a:t>МСT-</a:t>
            </a:r>
            <a:br>
              <a:rPr>
                <a:solidFill>
                  <a:srgbClr val="FF644E"/>
                </a:solidFill>
              </a:rPr>
            </a:br>
            <a:r>
              <a:rPr>
                <a:solidFill>
                  <a:srgbClr val="FF644E"/>
                </a:solidFill>
              </a:rPr>
              <a:t>жирные кислоты,</a:t>
            </a:r>
            <a:r>
              <a:t> которые способствуют более</a:t>
            </a:r>
            <a:br/>
            <a:r>
              <a:t>быстрому и естественному усвоению витамина D</a:t>
            </a:r>
          </a:p>
        </p:txBody>
      </p:sp>
      <p:pic>
        <p:nvPicPr>
          <p:cNvPr id="83" name="image11.png" descr="image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66675" y="1476375"/>
            <a:ext cx="10220325" cy="109378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Группа"/>
          <p:cNvGrpSpPr/>
          <p:nvPr/>
        </p:nvGrpSpPr>
        <p:grpSpPr>
          <a:xfrm>
            <a:off x="9421812" y="342899"/>
            <a:ext cx="14644689" cy="18794414"/>
            <a:chOff x="0" y="0"/>
            <a:chExt cx="14644687" cy="18794412"/>
          </a:xfrm>
        </p:grpSpPr>
        <p:pic>
          <p:nvPicPr>
            <p:cNvPr id="87" name="image13.png" descr="image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78895" y="1753617"/>
              <a:ext cx="5765793" cy="17040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" name="image14.png" descr="image1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-1" y="-1"/>
              <a:ext cx="9999153" cy="69871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0" name="image7.png" descr="image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92" name="Мельчайшие частицы спрея легко проникают в кровоток через слизистую полости рта. Мелкодисперсное распыление увеличивает площадь усвоения."/>
          <p:cNvSpPr txBox="1"/>
          <p:nvPr/>
        </p:nvSpPr>
        <p:spPr>
          <a:xfrm>
            <a:off x="1417637" y="6169511"/>
            <a:ext cx="14646276" cy="1910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10000"/>
              </a:lnSpc>
              <a:defRPr sz="4000">
                <a:solidFill>
                  <a:srgbClr val="FFFFFF"/>
                </a:solidFill>
              </a:defRPr>
            </a:lvl1pPr>
          </a:lstStyle>
          <a:p>
            <a:pPr/>
            <a:r>
              <a:t>Мельчайшие частицы спрея легко проникают в кровоток через слизистую полости рта. Мелкодисперсное распыление увеличивает площадь усвоения.</a:t>
            </a:r>
          </a:p>
        </p:txBody>
      </p:sp>
      <p:pic>
        <p:nvPicPr>
          <p:cNvPr id="93" name="image12.png" descr="image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025475" y="-5370513"/>
            <a:ext cx="1962943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Форма спрея — эффективный способ доставки витамина"/>
          <p:cNvSpPr txBox="1"/>
          <p:nvPr/>
        </p:nvSpPr>
        <p:spPr>
          <a:xfrm>
            <a:off x="1417637" y="853800"/>
            <a:ext cx="11295063" cy="444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90000"/>
              </a:lnSpc>
              <a:defRPr b="1" sz="8000">
                <a:solidFill>
                  <a:srgbClr val="FFFFFF"/>
                </a:solidFill>
              </a:defRPr>
            </a:pPr>
            <a:r>
              <a:t>Форма спрея</a:t>
            </a:r>
            <a:r>
              <a:rPr>
                <a:solidFill>
                  <a:srgbClr val="363F47"/>
                </a:solidFill>
              </a:rPr>
              <a:t> </a:t>
            </a:r>
            <a:r>
              <a:rPr>
                <a:solidFill>
                  <a:srgbClr val="FDF098"/>
                </a:solidFill>
              </a:rPr>
              <a:t>—</a:t>
            </a:r>
            <a:r>
              <a:rPr>
                <a:solidFill>
                  <a:srgbClr val="000000"/>
                </a:solidFill>
              </a:rPr>
              <a:t> </a:t>
            </a:r>
            <a:r>
              <a:rPr>
                <a:solidFill>
                  <a:srgbClr val="FDF098"/>
                </a:solidFill>
              </a:rPr>
              <a:t>эффективный способ доставки</a:t>
            </a:r>
            <a:r>
              <a:rPr>
                <a:solidFill>
                  <a:srgbClr val="363F47"/>
                </a:solidFill>
              </a:rPr>
              <a:t> </a:t>
            </a:r>
            <a:r>
              <a:t>витамина </a:t>
            </a:r>
          </a:p>
        </p:txBody>
      </p:sp>
      <p:sp>
        <p:nvSpPr>
          <p:cNvPr id="95" name="Эффективность жирорастворимой формы витамина в виде спрея клинически доказана*"/>
          <p:cNvSpPr txBox="1"/>
          <p:nvPr/>
        </p:nvSpPr>
        <p:spPr>
          <a:xfrm>
            <a:off x="1417637" y="8658617"/>
            <a:ext cx="13601701" cy="287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>
              <a:lnSpc>
                <a:spcPct val="110000"/>
              </a:lnSpc>
              <a:defRPr b="1" sz="6000">
                <a:solidFill>
                  <a:srgbClr val="FCF199"/>
                </a:solidFill>
              </a:defRPr>
            </a:lvl1pPr>
          </a:lstStyle>
          <a:p>
            <a:pPr/>
            <a:r>
              <a:t>Эффективность жирорастворимой формы витамина в виде спрея клинически доказана*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image7.png" descr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101" name="Легко проникает в кровоток"/>
          <p:cNvSpPr txBox="1"/>
          <p:nvPr/>
        </p:nvSpPr>
        <p:spPr>
          <a:xfrm>
            <a:off x="2035175" y="9962798"/>
            <a:ext cx="4065588" cy="127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lnSpc>
                <a:spcPct val="108000"/>
              </a:lnSpc>
              <a:defRPr sz="4000">
                <a:solidFill>
                  <a:srgbClr val="363F47"/>
                </a:solidFill>
              </a:defRPr>
            </a:lvl1pPr>
          </a:lstStyle>
          <a:p>
            <a:pPr/>
            <a:r>
              <a:t>Легко проникает в кровоток</a:t>
            </a:r>
          </a:p>
        </p:txBody>
      </p:sp>
      <p:sp>
        <p:nvSpPr>
          <p:cNvPr id="102" name="Увеличивает площадь усвоения"/>
          <p:cNvSpPr txBox="1"/>
          <p:nvPr/>
        </p:nvSpPr>
        <p:spPr>
          <a:xfrm>
            <a:off x="8982075" y="9945335"/>
            <a:ext cx="6272213" cy="127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 algn="ctr">
              <a:lnSpc>
                <a:spcPct val="108000"/>
              </a:lnSpc>
              <a:defRPr sz="4000">
                <a:solidFill>
                  <a:srgbClr val="363F47"/>
                </a:solidFill>
              </a:defRPr>
            </a:pPr>
            <a:r>
              <a:t>Увеличивает</a:t>
            </a:r>
            <a:br/>
            <a:r>
              <a:t>площадь усвоения</a:t>
            </a:r>
          </a:p>
        </p:txBody>
      </p:sp>
      <p:sp>
        <p:nvSpPr>
          <p:cNvPr id="103" name="Эффективность клинически доказана"/>
          <p:cNvSpPr txBox="1"/>
          <p:nvPr/>
        </p:nvSpPr>
        <p:spPr>
          <a:xfrm>
            <a:off x="16889412" y="9945335"/>
            <a:ext cx="6599238" cy="1272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>
            <a:lvl1pPr algn="ctr">
              <a:lnSpc>
                <a:spcPct val="108000"/>
              </a:lnSpc>
              <a:defRPr sz="4000">
                <a:solidFill>
                  <a:srgbClr val="363F47"/>
                </a:solidFill>
              </a:defRPr>
            </a:lvl1pPr>
          </a:lstStyle>
          <a:p>
            <a:pPr/>
            <a:r>
              <a:t>Эффективность клинически доказана</a:t>
            </a:r>
          </a:p>
        </p:txBody>
      </p:sp>
      <p:pic>
        <p:nvPicPr>
          <p:cNvPr id="104" name="image15.png" descr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13237" y="3783012"/>
            <a:ext cx="635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image16.png" descr="image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93600" y="4394200"/>
            <a:ext cx="3808413" cy="3808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image17.png" descr="image17.png"/>
          <p:cNvPicPr>
            <a:picLocks noChangeAspect="1"/>
          </p:cNvPicPr>
          <p:nvPr/>
        </p:nvPicPr>
        <p:blipFill>
          <a:blip r:embed="rId5">
            <a:extLst/>
          </a:blip>
          <a:srcRect l="15806" t="17573" r="12724" b="11863"/>
          <a:stretch>
            <a:fillRect/>
          </a:stretch>
        </p:blipFill>
        <p:spPr>
          <a:xfrm>
            <a:off x="1800224" y="4618037"/>
            <a:ext cx="4535489" cy="44783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image18.png" descr="image18.png"/>
          <p:cNvPicPr>
            <a:picLocks noChangeAspect="1"/>
          </p:cNvPicPr>
          <p:nvPr/>
        </p:nvPicPr>
        <p:blipFill>
          <a:blip r:embed="rId6">
            <a:extLst/>
          </a:blip>
          <a:srcRect l="2958" t="0" r="0" b="0"/>
          <a:stretch>
            <a:fillRect/>
          </a:stretch>
        </p:blipFill>
        <p:spPr>
          <a:xfrm>
            <a:off x="9688512" y="4340225"/>
            <a:ext cx="4857751" cy="5176838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Преимущества мелкодисперсного распыления витамина D"/>
          <p:cNvSpPr txBox="1"/>
          <p:nvPr/>
        </p:nvSpPr>
        <p:spPr>
          <a:xfrm>
            <a:off x="1417637" y="954195"/>
            <a:ext cx="21501101" cy="2446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defRPr b="1" sz="8000">
                <a:solidFill>
                  <a:srgbClr val="363F47"/>
                </a:solidFill>
              </a:defRPr>
            </a:pPr>
            <a:r>
              <a:t>Преимущества</a:t>
            </a:r>
            <a:r>
              <a:rPr>
                <a:solidFill>
                  <a:srgbClr val="E1343E"/>
                </a:solidFill>
              </a:rPr>
              <a:t> </a:t>
            </a:r>
            <a:r>
              <a:rPr>
                <a:solidFill>
                  <a:srgbClr val="FF644E"/>
                </a:solidFill>
              </a:rPr>
              <a:t>мелкодисперсного распыления</a:t>
            </a:r>
            <a:r>
              <a:rPr>
                <a:solidFill>
                  <a:srgbClr val="E1343E"/>
                </a:solidFill>
              </a:rPr>
              <a:t> </a:t>
            </a:r>
            <a:r>
              <a:t>витамина 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2600">
            <a:off x="-352425" y="-2019300"/>
            <a:ext cx="29236988" cy="16417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2D2D2E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113" name="D-Spray"/>
          <p:cNvSpPr txBox="1"/>
          <p:nvPr/>
        </p:nvSpPr>
        <p:spPr>
          <a:xfrm>
            <a:off x="1609725" y="4901263"/>
            <a:ext cx="11911013" cy="1808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b="1" sz="11700">
                <a:solidFill>
                  <a:srgbClr val="FF644E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114" name="Здоровье у тебя в кармане"/>
          <p:cNvSpPr txBox="1"/>
          <p:nvPr/>
        </p:nvSpPr>
        <p:spPr>
          <a:xfrm>
            <a:off x="1797050" y="6828852"/>
            <a:ext cx="8234363" cy="2209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lnSpc>
                <a:spcPct val="108000"/>
              </a:lnSpc>
              <a:defRPr b="1" sz="7100">
                <a:solidFill>
                  <a:srgbClr val="FFFFFF"/>
                </a:solidFill>
              </a:defRPr>
            </a:pPr>
            <a:r>
              <a:t>Здоровье</a:t>
            </a:r>
            <a:br/>
            <a:r>
              <a:t>у тебя в кармане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33414E"/>
                </a:solidFill>
              </a:defRPr>
            </a:lvl1pPr>
          </a:lstStyle>
          <a:p>
            <a:pPr/>
            <a:r>
              <a:t>D-Spray</a:t>
            </a:r>
          </a:p>
        </p:txBody>
      </p:sp>
      <p:sp>
        <p:nvSpPr>
          <p:cNvPr id="118" name="Не нужно запивать"/>
          <p:cNvSpPr txBox="1"/>
          <p:nvPr/>
        </p:nvSpPr>
        <p:spPr>
          <a:xfrm>
            <a:off x="4176712" y="4153941"/>
            <a:ext cx="4049713" cy="58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Не нужно запивать</a:t>
            </a:r>
          </a:p>
        </p:txBody>
      </p:sp>
      <p:sp>
        <p:nvSpPr>
          <p:cNvPr id="119" name="1 нажатие дозатора — суточная доза потребления"/>
          <p:cNvSpPr txBox="1"/>
          <p:nvPr/>
        </p:nvSpPr>
        <p:spPr>
          <a:xfrm>
            <a:off x="4176712" y="6759046"/>
            <a:ext cx="5580063" cy="113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FFFFFF"/>
                </a:solidFill>
              </a:defRPr>
            </a:pPr>
            <a:r>
              <a:t>1 нажатие дозатора —</a:t>
            </a:r>
            <a:br/>
            <a:r>
              <a:t>суточная доза потребления</a:t>
            </a:r>
          </a:p>
        </p:txBody>
      </p:sp>
      <p:sp>
        <p:nvSpPr>
          <p:cNvPr id="120" name="Упаковка 10 мл содержит 170 доз"/>
          <p:cNvSpPr txBox="1"/>
          <p:nvPr/>
        </p:nvSpPr>
        <p:spPr>
          <a:xfrm>
            <a:off x="4176712" y="9658287"/>
            <a:ext cx="4049713" cy="107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Упаковка 10 мл содержит 170 доз</a:t>
            </a:r>
          </a:p>
        </p:txBody>
      </p:sp>
      <p:sp>
        <p:nvSpPr>
          <p:cNvPr id="121" name="D-Spray — витамин D3 в форме спрея"/>
          <p:cNvSpPr txBox="1"/>
          <p:nvPr/>
        </p:nvSpPr>
        <p:spPr>
          <a:xfrm>
            <a:off x="2111375" y="619909"/>
            <a:ext cx="19604256" cy="1236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0" tIns="50760" rIns="50760" bIns="50760" anchor="ctr">
            <a:spAutoFit/>
          </a:bodyPr>
          <a:lstStyle/>
          <a:p>
            <a:pPr>
              <a:defRPr b="1" sz="8000">
                <a:solidFill>
                  <a:srgbClr val="FFFFFF"/>
                </a:solidFill>
              </a:defRPr>
            </a:pPr>
            <a:r>
              <a:t>D-Spray — витамин D3 </a:t>
            </a:r>
            <a:r>
              <a:rPr>
                <a:solidFill>
                  <a:srgbClr val="FDF098"/>
                </a:solidFill>
              </a:rPr>
              <a:t>в </a:t>
            </a:r>
            <a:r>
              <a:rPr>
                <a:solidFill>
                  <a:srgbClr val="FDF198"/>
                </a:solidFill>
              </a:rPr>
              <a:t>форме</a:t>
            </a:r>
            <a:r>
              <a:rPr>
                <a:solidFill>
                  <a:srgbClr val="FDF098"/>
                </a:solidFill>
              </a:rPr>
              <a:t> спрея </a:t>
            </a:r>
          </a:p>
        </p:txBody>
      </p:sp>
      <p:sp>
        <p:nvSpPr>
          <p:cNvPr id="122" name="Удобно носить с собой, чтобы принимать без пропусков"/>
          <p:cNvSpPr txBox="1"/>
          <p:nvPr/>
        </p:nvSpPr>
        <p:spPr>
          <a:xfrm>
            <a:off x="17300575" y="3880909"/>
            <a:ext cx="6324600" cy="113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FFFFFF"/>
                </a:solidFill>
              </a:defRPr>
            </a:pPr>
            <a:r>
              <a:t>Удобно носить с собой,</a:t>
            </a:r>
            <a:br/>
            <a:r>
              <a:t>чтобы принимать без пропусков</a:t>
            </a:r>
          </a:p>
        </p:txBody>
      </p:sp>
      <p:sp>
        <p:nvSpPr>
          <p:cNvPr id="123" name="Точная дозировка, невозможно ошибиться"/>
          <p:cNvSpPr txBox="1"/>
          <p:nvPr/>
        </p:nvSpPr>
        <p:spPr>
          <a:xfrm>
            <a:off x="17300575" y="6759046"/>
            <a:ext cx="5581650" cy="113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FFFFFF"/>
                </a:solidFill>
              </a:defRPr>
            </a:pPr>
            <a:r>
              <a:t>Точная дозировка,</a:t>
            </a:r>
            <a:br/>
            <a:r>
              <a:t>невозможно ошибиться</a:t>
            </a:r>
          </a:p>
        </p:txBody>
      </p:sp>
      <p:sp>
        <p:nvSpPr>
          <p:cNvPr id="124" name="Флакон из темного стекла экологичен, сохраняет свежесть продукта"/>
          <p:cNvSpPr txBox="1"/>
          <p:nvPr/>
        </p:nvSpPr>
        <p:spPr>
          <a:xfrm>
            <a:off x="17300575" y="9412708"/>
            <a:ext cx="5826125" cy="157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Флакон из темного стекла экологичен, сохраняет свежесть продукта</a:t>
            </a:r>
          </a:p>
        </p:txBody>
      </p:sp>
      <p:pic>
        <p:nvPicPr>
          <p:cNvPr id="125" name="image19.png" descr="image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48862" y="2566987"/>
            <a:ext cx="4127501" cy="1024096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Кружок"/>
          <p:cNvSpPr/>
          <p:nvPr/>
        </p:nvSpPr>
        <p:spPr>
          <a:xfrm>
            <a:off x="15297150" y="3670300"/>
            <a:ext cx="1554163" cy="1554163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7" name="Кружок"/>
          <p:cNvSpPr/>
          <p:nvPr/>
        </p:nvSpPr>
        <p:spPr>
          <a:xfrm>
            <a:off x="15297150" y="6548437"/>
            <a:ext cx="1554163" cy="1554163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8" name="Овал"/>
          <p:cNvSpPr/>
          <p:nvPr/>
        </p:nvSpPr>
        <p:spPr>
          <a:xfrm>
            <a:off x="15297150" y="9420225"/>
            <a:ext cx="1554163" cy="1555750"/>
          </a:xfrm>
          <a:prstGeom prst="ellipse">
            <a:avLst/>
          </a:prstGeom>
          <a:ln w="38100">
            <a:solidFill>
              <a:srgbClr val="FFFFFF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131" name="Группа"/>
          <p:cNvGrpSpPr/>
          <p:nvPr/>
        </p:nvGrpSpPr>
        <p:grpSpPr>
          <a:xfrm>
            <a:off x="2154237" y="6548437"/>
            <a:ext cx="1554163" cy="1554163"/>
            <a:chOff x="0" y="0"/>
            <a:chExt cx="1554162" cy="1554162"/>
          </a:xfrm>
        </p:grpSpPr>
        <p:sp>
          <p:nvSpPr>
            <p:cNvPr id="129" name="Кружок"/>
            <p:cNvSpPr/>
            <p:nvPr/>
          </p:nvSpPr>
          <p:spPr>
            <a:xfrm>
              <a:off x="0" y="0"/>
              <a:ext cx="1554163" cy="1554163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30" name="image20.png" descr="image2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2657" y="109417"/>
              <a:ext cx="1328129" cy="133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5" name="Группа"/>
          <p:cNvGrpSpPr/>
          <p:nvPr/>
        </p:nvGrpSpPr>
        <p:grpSpPr>
          <a:xfrm>
            <a:off x="2181225" y="3670300"/>
            <a:ext cx="1555750" cy="1554163"/>
            <a:chOff x="0" y="0"/>
            <a:chExt cx="1555750" cy="1554162"/>
          </a:xfrm>
        </p:grpSpPr>
        <p:sp>
          <p:nvSpPr>
            <p:cNvPr id="132" name="Овал"/>
            <p:cNvSpPr/>
            <p:nvPr/>
          </p:nvSpPr>
          <p:spPr>
            <a:xfrm>
              <a:off x="0" y="0"/>
              <a:ext cx="1555750" cy="1554163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33" name="image21.png" descr="image2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3455" y="213436"/>
              <a:ext cx="903619" cy="10765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Линия"/>
            <p:cNvSpPr/>
            <p:nvPr/>
          </p:nvSpPr>
          <p:spPr>
            <a:xfrm flipV="1">
              <a:off x="159250" y="295859"/>
              <a:ext cx="1237250" cy="987639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36" name="image22.png" descr="image22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440025" y="3935412"/>
            <a:ext cx="1268413" cy="1023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3.png" descr="image23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516225" y="6702425"/>
            <a:ext cx="1063625" cy="124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24.png" descr="image2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754350" y="9513887"/>
            <a:ext cx="638175" cy="13684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6" name="Группа"/>
          <p:cNvGrpSpPr/>
          <p:nvPr/>
        </p:nvGrpSpPr>
        <p:grpSpPr>
          <a:xfrm>
            <a:off x="2139950" y="9420225"/>
            <a:ext cx="1568451" cy="1555750"/>
            <a:chOff x="0" y="0"/>
            <a:chExt cx="1568450" cy="1555750"/>
          </a:xfrm>
        </p:grpSpPr>
        <p:sp>
          <p:nvSpPr>
            <p:cNvPr id="139" name="Овал"/>
            <p:cNvSpPr/>
            <p:nvPr/>
          </p:nvSpPr>
          <p:spPr>
            <a:xfrm>
              <a:off x="14752" y="0"/>
              <a:ext cx="1553699" cy="1555750"/>
            </a:xfrm>
            <a:prstGeom prst="ellipse">
              <a:avLst/>
            </a:prstGeom>
            <a:noFill/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140" name="image23.png" descr="image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0896" t="76690" r="0" b="0"/>
            <a:stretch>
              <a:fillRect/>
            </a:stretch>
          </p:blipFill>
          <p:spPr>
            <a:xfrm>
              <a:off x="358739" y="251485"/>
              <a:ext cx="804556" cy="561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image23.png" descr="image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0896" t="76690" r="0" b="0"/>
            <a:stretch>
              <a:fillRect/>
            </a:stretch>
          </p:blipFill>
          <p:spPr>
            <a:xfrm>
              <a:off x="358739" y="742926"/>
              <a:ext cx="804556" cy="561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" name="image23.png" descr="image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0896" t="76690" r="0" b="0"/>
            <a:stretch>
              <a:fillRect/>
            </a:stretch>
          </p:blipFill>
          <p:spPr>
            <a:xfrm>
              <a:off x="744465" y="251485"/>
              <a:ext cx="804555" cy="561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3" name="image23.png" descr="image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0896" t="76690" r="0" b="0"/>
            <a:stretch>
              <a:fillRect/>
            </a:stretch>
          </p:blipFill>
          <p:spPr>
            <a:xfrm>
              <a:off x="744465" y="742926"/>
              <a:ext cx="804555" cy="561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4" name="image23.png" descr="image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0896" t="76690" r="0" b="0"/>
            <a:stretch>
              <a:fillRect/>
            </a:stretch>
          </p:blipFill>
          <p:spPr>
            <a:xfrm>
              <a:off x="0" y="251485"/>
              <a:ext cx="804555" cy="561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image23.png" descr="image23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0896" t="76690" r="0" b="0"/>
            <a:stretch>
              <a:fillRect/>
            </a:stretch>
          </p:blipFill>
          <p:spPr>
            <a:xfrm>
              <a:off x="0" y="742926"/>
              <a:ext cx="804555" cy="561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25.png" descr="image25.png"/>
          <p:cNvPicPr>
            <a:picLocks noChangeAspect="1"/>
          </p:cNvPicPr>
          <p:nvPr/>
        </p:nvPicPr>
        <p:blipFill>
          <a:blip r:embed="rId2">
            <a:extLst/>
          </a:blip>
          <a:srcRect l="7720" t="0" r="7719" b="0"/>
          <a:stretch>
            <a:fillRect/>
          </a:stretch>
        </p:blipFill>
        <p:spPr>
          <a:xfrm>
            <a:off x="-538163" y="-1612900"/>
            <a:ext cx="25412701" cy="1694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8287" y="12793662"/>
            <a:ext cx="1773238" cy="31115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D-Spray"/>
          <p:cNvSpPr txBox="1"/>
          <p:nvPr/>
        </p:nvSpPr>
        <p:spPr>
          <a:xfrm>
            <a:off x="22407058" y="12782893"/>
            <a:ext cx="1129217" cy="4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279" tIns="71279" rIns="71279" bIns="71279" anchor="ctr">
            <a:spAutoFit/>
          </a:bodyPr>
          <a:lstStyle>
            <a:lvl1pPr algn="r">
              <a:lnSpc>
                <a:spcPct val="90000"/>
              </a:lnSpc>
              <a:defRPr b="1" sz="2000">
                <a:solidFill>
                  <a:srgbClr val="363F47"/>
                </a:solidFill>
              </a:defRPr>
            </a:lvl1pPr>
          </a:lstStyle>
          <a:p>
            <a:pPr/>
            <a:r>
              <a:t>D-Spray</a:t>
            </a:r>
          </a:p>
        </p:txBody>
      </p:sp>
      <p:pic>
        <p:nvPicPr>
          <p:cNvPr id="153" name="image26.png" descr="image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24637" y="2747962"/>
            <a:ext cx="4597401" cy="380047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Подходит детям от 3 лет и подросткам"/>
          <p:cNvSpPr txBox="1"/>
          <p:nvPr/>
        </p:nvSpPr>
        <p:spPr>
          <a:xfrm>
            <a:off x="2874962" y="3236384"/>
            <a:ext cx="4595813" cy="113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20000"/>
              </a:lnSpc>
              <a:defRPr sz="3100">
                <a:solidFill>
                  <a:srgbClr val="FFFFFF"/>
                </a:solidFill>
              </a:defRPr>
            </a:pPr>
            <a:r>
              <a:t>Подходит детям от</a:t>
            </a:r>
            <a:br/>
            <a:r>
              <a:t>3 лет и подросткам</a:t>
            </a:r>
          </a:p>
        </p:txBody>
      </p:sp>
      <p:sp>
        <p:nvSpPr>
          <p:cNvPr id="155" name="Разрешен беременным и кормящим"/>
          <p:cNvSpPr txBox="1"/>
          <p:nvPr/>
        </p:nvSpPr>
        <p:spPr>
          <a:xfrm>
            <a:off x="2771775" y="5383943"/>
            <a:ext cx="4597400" cy="107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Разрешен беременным</a:t>
            </a:r>
            <a:br/>
            <a:r>
              <a:t>и кормящим</a:t>
            </a:r>
          </a:p>
        </p:txBody>
      </p:sp>
      <p:sp>
        <p:nvSpPr>
          <p:cNvPr id="156" name="D-Spray — витамин для всей семьи"/>
          <p:cNvSpPr txBox="1"/>
          <p:nvPr/>
        </p:nvSpPr>
        <p:spPr>
          <a:xfrm>
            <a:off x="1417637" y="892165"/>
            <a:ext cx="21426488" cy="1236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0" tIns="50760" rIns="50760" bIns="50760" anchor="ctr">
            <a:spAutoFit/>
          </a:bodyPr>
          <a:lstStyle/>
          <a:p>
            <a:pPr>
              <a:defRPr b="1" sz="8000">
                <a:solidFill>
                  <a:srgbClr val="FFFFFF"/>
                </a:solidFill>
              </a:defRPr>
            </a:pPr>
            <a:r>
              <a:t>D-Spray — витамин </a:t>
            </a:r>
            <a:r>
              <a:rPr>
                <a:solidFill>
                  <a:srgbClr val="FDF198"/>
                </a:solidFill>
              </a:rPr>
              <a:t>для</a:t>
            </a:r>
            <a:r>
              <a:rPr>
                <a:solidFill>
                  <a:srgbClr val="FDF098"/>
                </a:solidFill>
              </a:rPr>
              <a:t> всей семьи </a:t>
            </a:r>
          </a:p>
        </p:txBody>
      </p:sp>
      <p:sp>
        <p:nvSpPr>
          <p:cNvPr id="157" name="Экономно расходуется  — хватит на всех"/>
          <p:cNvSpPr txBox="1"/>
          <p:nvPr/>
        </p:nvSpPr>
        <p:spPr>
          <a:xfrm>
            <a:off x="2776537" y="7473421"/>
            <a:ext cx="4852988" cy="113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Экономно расходуется  — хватит на всех</a:t>
            </a:r>
          </a:p>
        </p:txBody>
      </p:sp>
      <p:sp>
        <p:nvSpPr>
          <p:cNvPr id="158" name="Мягкий нейтральный вкус понравится всем — в основе кокосовое масло"/>
          <p:cNvSpPr txBox="1"/>
          <p:nvPr/>
        </p:nvSpPr>
        <p:spPr>
          <a:xfrm>
            <a:off x="10091737" y="3236384"/>
            <a:ext cx="7167563" cy="113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20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Мягкий нейтральный вкус понравится всем — в основе кокосовое масло </a:t>
            </a:r>
          </a:p>
        </p:txBody>
      </p:sp>
      <p:sp>
        <p:nvSpPr>
          <p:cNvPr id="159" name="Не нужно убирать в темное место"/>
          <p:cNvSpPr txBox="1"/>
          <p:nvPr/>
        </p:nvSpPr>
        <p:spPr>
          <a:xfrm>
            <a:off x="10091737" y="5631109"/>
            <a:ext cx="6694488" cy="586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Не нужно убирать в темное место</a:t>
            </a:r>
          </a:p>
        </p:txBody>
      </p:sp>
      <p:sp>
        <p:nvSpPr>
          <p:cNvPr id="160" name="Необходим пожилым людям"/>
          <p:cNvSpPr txBox="1"/>
          <p:nvPr/>
        </p:nvSpPr>
        <p:spPr>
          <a:xfrm>
            <a:off x="10091737" y="9637649"/>
            <a:ext cx="3624263" cy="107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>
            <a:lvl1pPr>
              <a:lnSpc>
                <a:spcPct val="108000"/>
              </a:lnSpc>
              <a:defRPr sz="3100">
                <a:solidFill>
                  <a:srgbClr val="FFFFFF"/>
                </a:solidFill>
              </a:defRPr>
            </a:lvl1pPr>
          </a:lstStyle>
          <a:p>
            <a:pPr/>
            <a:r>
              <a:t>Необходим пожилым людям</a:t>
            </a:r>
          </a:p>
        </p:txBody>
      </p:sp>
      <p:sp>
        <p:nvSpPr>
          <p:cNvPr id="161" name="Не требует хранения в холодильнике"/>
          <p:cNvSpPr txBox="1"/>
          <p:nvPr/>
        </p:nvSpPr>
        <p:spPr>
          <a:xfrm>
            <a:off x="10091737" y="7500874"/>
            <a:ext cx="4106863" cy="107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Не требует хранения</a:t>
            </a:r>
            <a:br/>
            <a:r>
              <a:t>в холодильнике</a:t>
            </a:r>
          </a:p>
        </p:txBody>
      </p:sp>
      <p:pic>
        <p:nvPicPr>
          <p:cNvPr id="162" name="image27.png" descr="image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86775" y="7353300"/>
            <a:ext cx="1382713" cy="1374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28.png" descr="image2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3212" y="3321050"/>
            <a:ext cx="666751" cy="96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29.png" descr="image2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8287" y="5537200"/>
            <a:ext cx="631826" cy="773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30.png" descr="image3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75700" y="3362325"/>
            <a:ext cx="806450" cy="882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32.png" descr="image3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64600" y="9740900"/>
            <a:ext cx="628650" cy="87312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Кружок"/>
          <p:cNvSpPr/>
          <p:nvPr/>
        </p:nvSpPr>
        <p:spPr>
          <a:xfrm>
            <a:off x="1330325" y="3227387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8" name="Кружок"/>
          <p:cNvSpPr/>
          <p:nvPr/>
        </p:nvSpPr>
        <p:spPr>
          <a:xfrm>
            <a:off x="8602662" y="3227387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9" name="Кружок"/>
          <p:cNvSpPr/>
          <p:nvPr/>
        </p:nvSpPr>
        <p:spPr>
          <a:xfrm>
            <a:off x="8602662" y="5348287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0" name="Кружок"/>
          <p:cNvSpPr/>
          <p:nvPr/>
        </p:nvSpPr>
        <p:spPr>
          <a:xfrm>
            <a:off x="1277937" y="5348287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1" name="Кружок"/>
          <p:cNvSpPr/>
          <p:nvPr/>
        </p:nvSpPr>
        <p:spPr>
          <a:xfrm>
            <a:off x="8604250" y="9601200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2" name="Кружок"/>
          <p:cNvSpPr/>
          <p:nvPr/>
        </p:nvSpPr>
        <p:spPr>
          <a:xfrm>
            <a:off x="1295400" y="7464425"/>
            <a:ext cx="1150938" cy="1150938"/>
          </a:xfrm>
          <a:prstGeom prst="ellipse">
            <a:avLst/>
          </a:prstGeom>
          <a:ln w="38100">
            <a:solidFill>
              <a:srgbClr val="F9F1A3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173" name="image33.png" descr="image33.png"/>
          <p:cNvPicPr>
            <a:picLocks noChangeAspect="1"/>
          </p:cNvPicPr>
          <p:nvPr/>
        </p:nvPicPr>
        <p:blipFill>
          <a:blip r:embed="rId10">
            <a:extLst/>
          </a:blip>
          <a:srcRect l="15" t="0" r="0" b="0"/>
          <a:stretch>
            <a:fillRect/>
          </a:stretch>
        </p:blipFill>
        <p:spPr>
          <a:xfrm>
            <a:off x="8769349" y="5537200"/>
            <a:ext cx="817564" cy="773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34.png" descr="image34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09687" y="7602537"/>
            <a:ext cx="1184276" cy="87471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Поможет повысить иммунитет всех…"/>
          <p:cNvSpPr txBox="1"/>
          <p:nvPr/>
        </p:nvSpPr>
        <p:spPr>
          <a:xfrm>
            <a:off x="2776537" y="9833395"/>
            <a:ext cx="5153026" cy="157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279" tIns="71279" rIns="71279" bIns="71279" anchor="ctr">
            <a:spAutoFit/>
          </a:bodyPr>
          <a:lstStyle/>
          <a:p>
            <a:pPr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Поможет повысить иммунитет всех</a:t>
            </a:r>
          </a:p>
          <a:p>
            <a:pPr>
              <a:lnSpc>
                <a:spcPct val="108000"/>
              </a:lnSpc>
              <a:defRPr sz="3100">
                <a:solidFill>
                  <a:srgbClr val="FFFFFF"/>
                </a:solidFill>
              </a:defRPr>
            </a:pPr>
            <a:r>
              <a:t>членов семьи</a:t>
            </a:r>
          </a:p>
        </p:txBody>
      </p:sp>
      <p:pic>
        <p:nvPicPr>
          <p:cNvPr id="176" name="Монтажная область 45-8.png" descr="Монтажная область 45-8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487487" y="9561512"/>
            <a:ext cx="836613" cy="193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