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4" r:id="rId11"/>
    <p:sldId id="285" r:id="rId12"/>
    <p:sldId id="286" r:id="rId13"/>
    <p:sldId id="283" r:id="rId14"/>
    <p:sldId id="269" r:id="rId15"/>
    <p:sldId id="270" r:id="rId16"/>
    <p:sldId id="271" r:id="rId17"/>
    <p:sldId id="290" r:id="rId18"/>
    <p:sldId id="287" r:id="rId19"/>
    <p:sldId id="273" r:id="rId20"/>
    <p:sldId id="274" r:id="rId21"/>
    <p:sldId id="275" r:id="rId22"/>
    <p:sldId id="276" r:id="rId23"/>
    <p:sldId id="277" r:id="rId24"/>
    <p:sldId id="289" r:id="rId2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7649BA"/>
    <a:srgbClr val="DAEF8D"/>
    <a:srgbClr val="C3E53F"/>
    <a:srgbClr val="DFF36C"/>
    <a:srgbClr val="C0E89C"/>
    <a:srgbClr val="E0FCB2"/>
    <a:srgbClr val="EBFDCF"/>
    <a:srgbClr val="F0FFD5"/>
    <a:srgbClr val="CFF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77546" autoAdjust="0"/>
  </p:normalViewPr>
  <p:slideViewPr>
    <p:cSldViewPr snapToGrid="0">
      <p:cViewPr varScale="1">
        <p:scale>
          <a:sx n="114" d="100"/>
          <a:sy n="114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89950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392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669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3643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5690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89916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8750" indent="0"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834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501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2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4143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920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4071513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862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3654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051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7873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4004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784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374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4" cy="792605"/>
          </a:xfrm>
          <a:prstGeom prst="rect">
            <a:avLst/>
          </a:prstGeom>
        </p:spPr>
        <p:txBody>
          <a:bodyPr/>
          <a:lstStyle>
            <a:lvl1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8" y="2150847"/>
            <a:ext cx="8520604" cy="841803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2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4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6" y="1152475"/>
            <a:ext cx="3999906" cy="3416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4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4" cy="3179405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5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Текст заголовка</a:t>
            </a:r>
          </a:p>
        </p:txBody>
      </p:sp>
      <p:sp>
        <p:nvSpPr>
          <p:cNvPr id="6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8"/>
            <a:ext cx="4572000" cy="5143507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2"/>
            <a:ext cx="3837000" cy="3695107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698" y="4230575"/>
            <a:ext cx="5998804" cy="605105"/>
          </a:xfrm>
          <a:prstGeom prst="rect">
            <a:avLst/>
          </a:prstGeom>
        </p:spPr>
        <p:txBody>
          <a:bodyPr anchor="ctr"/>
          <a:lstStyle>
            <a:lvl1pPr marL="0" indent="228600">
              <a:lnSpc>
                <a:spcPct val="100000"/>
              </a:lnSpc>
              <a:buClrTx/>
              <a:buSzTx/>
              <a:buFontTx/>
              <a:buNone/>
            </a:lvl1pPr>
            <a:lvl2pPr marL="1690914" indent="-408213">
              <a:lnSpc>
                <a:spcPct val="100000"/>
              </a:lnSpc>
              <a:buClrTx/>
              <a:buFontTx/>
            </a:lvl2pPr>
            <a:lvl3pPr marL="2148114">
              <a:lnSpc>
                <a:spcPct val="100000"/>
              </a:lnSpc>
              <a:buClrTx/>
              <a:buFontTx/>
            </a:lvl3pPr>
            <a:lvl4pPr marL="2605314">
              <a:lnSpc>
                <a:spcPct val="100000"/>
              </a:lnSpc>
              <a:buClrTx/>
              <a:buFontTx/>
            </a:lvl4pPr>
            <a:lvl5pPr marL="3062514">
              <a:lnSpc>
                <a:spcPct val="100000"/>
              </a:lnSpc>
              <a:buClrTx/>
              <a:buFont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4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4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4" cy="57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4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8684354" y="4700823"/>
            <a:ext cx="336806" cy="318388"/>
          </a:xfrm>
          <a:prstGeom prst="rect">
            <a:avLst/>
          </a:prstGeom>
          <a:ln w="12700">
            <a:miter lim="400000"/>
          </a:ln>
        </p:spPr>
        <p:txBody>
          <a:bodyPr wrap="none" lIns="91421" tIns="91421" rIns="91421" bIns="91421" anchor="ctr">
            <a:norm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6pPr>
      <a:lvl7pPr marL="3291113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7pPr>
      <a:lvl8pPr marL="3748313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8pPr>
      <a:lvl9pPr marL="4205513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.me/ColoVadaReality_bot" TargetMode="External"/><Relationship Id="rId5" Type="http://schemas.openxmlformats.org/officeDocument/2006/relationships/hyperlink" Target="https://cloud.coral-club.com/index.php/s/8yMar2g3ziktWXr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.me/ColoVadaReality_bot" TargetMode="Externa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olo-Vada_Gree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451832"/>
            <a:ext cx="1053673" cy="26416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106;p23"/>
          <p:cNvSpPr txBox="1">
            <a:spLocks/>
          </p:cNvSpPr>
          <p:nvPr/>
        </p:nvSpPr>
        <p:spPr>
          <a:xfrm>
            <a:off x="316132" y="2731912"/>
            <a:ext cx="5339620" cy="153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t">
            <a:normAutofit/>
          </a:bodyPr>
          <a:lstStyle>
            <a:lvl1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 i="0" u="none" strike="noStrike" cap="none" spc="0" baseline="0">
                <a:solidFill>
                  <a:srgbClr val="FFFFFF"/>
                </a:solidFill>
                <a:uFillTx/>
                <a:latin typeface="Gilroy Bold"/>
                <a:ea typeface="Gilroy Bold"/>
                <a:cs typeface="Gilroy Bold"/>
                <a:sym typeface="Gilroy Bold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uk-UA" sz="2600" dirty="0">
                <a:solidFill>
                  <a:schemeClr val="bg1"/>
                </a:solidFill>
              </a:rPr>
              <a:t>Природа твоєї легкості</a:t>
            </a:r>
          </a:p>
        </p:txBody>
      </p:sp>
      <p:sp>
        <p:nvSpPr>
          <p:cNvPr id="7" name="Google Shape;55;p13"/>
          <p:cNvSpPr txBox="1"/>
          <p:nvPr/>
        </p:nvSpPr>
        <p:spPr>
          <a:xfrm>
            <a:off x="297631" y="1615992"/>
            <a:ext cx="8520602" cy="125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pPr>
              <a:lnSpc>
                <a:spcPct val="90000"/>
              </a:lnSpc>
              <a:defRPr sz="43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sz="3600" dirty="0">
                <a:solidFill>
                  <a:srgbClr val="7649BA"/>
                </a:solidFill>
              </a:rPr>
              <a:t>Program </a:t>
            </a:r>
            <a:br>
              <a:rPr lang="en-US" sz="3600" dirty="0">
                <a:solidFill>
                  <a:srgbClr val="7649BA"/>
                </a:solidFill>
              </a:rPr>
            </a:br>
            <a:r>
              <a:rPr lang="en-US" sz="3600" dirty="0" err="1">
                <a:solidFill>
                  <a:srgbClr val="7649BA"/>
                </a:solidFill>
              </a:rPr>
              <a:t>Colo</a:t>
            </a:r>
            <a:r>
              <a:rPr lang="en-US" sz="3600" dirty="0">
                <a:solidFill>
                  <a:srgbClr val="7649BA"/>
                </a:solidFill>
              </a:rPr>
              <a:t>-Vada Green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Line"/>
          <p:cNvSpPr/>
          <p:nvPr/>
        </p:nvSpPr>
        <p:spPr>
          <a:xfrm flipV="1">
            <a:off x="425450" y="1586339"/>
            <a:ext cx="8293100" cy="3358"/>
          </a:xfrm>
          <a:prstGeom prst="line">
            <a:avLst/>
          </a:prstGeom>
          <a:ln w="19050">
            <a:solidFill>
              <a:srgbClr val="7649BA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9F9F9"/>
              </a:solidFill>
            </a:endParaRPr>
          </a:p>
        </p:txBody>
      </p:sp>
      <p:sp>
        <p:nvSpPr>
          <p:cNvPr id="218" name="I этап: с 1 по 7 день"/>
          <p:cNvSpPr txBox="1"/>
          <p:nvPr/>
        </p:nvSpPr>
        <p:spPr>
          <a:xfrm>
            <a:off x="406400" y="406400"/>
            <a:ext cx="2986395" cy="353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3833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uk-UA" b="0" dirty="0">
                <a:solidFill>
                  <a:srgbClr val="7649BA"/>
                </a:solidFill>
              </a:rPr>
              <a:t>I етап: з 1 по 7 день</a:t>
            </a:r>
          </a:p>
        </p:txBody>
      </p:sp>
      <p:sp>
        <p:nvSpPr>
          <p:cNvPr id="219" name="Предварительный шаг, направленный  на подготовку организма к эффективной детоксикации."/>
          <p:cNvSpPr txBox="1"/>
          <p:nvPr/>
        </p:nvSpPr>
        <p:spPr>
          <a:xfrm>
            <a:off x="406400" y="821268"/>
            <a:ext cx="381675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Крок спрямований на підготовку організму </a:t>
            </a:r>
          </a:p>
          <a:p>
            <a:pPr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до </a:t>
            </a: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ефективної детоксикації</a:t>
            </a:r>
          </a:p>
        </p:txBody>
      </p:sp>
      <p:pic>
        <p:nvPicPr>
          <p:cNvPr id="22" name="Изображе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64" y="1911712"/>
            <a:ext cx="698502" cy="696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Изображе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97" y="1910614"/>
            <a:ext cx="698503" cy="698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Изображе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4" y="1910613"/>
            <a:ext cx="696235" cy="6985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6319998" y="2688893"/>
            <a:ext cx="2347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Про-і пребіотики: до</a:t>
            </a: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помагають відновити мікрофлору кишечника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06400" y="2688893"/>
            <a:ext cx="2749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Рослинні екстракти</a:t>
            </a:r>
            <a:b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</a:br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з проносним ефектом: покращують м</a:t>
            </a: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оторику</a:t>
            </a:r>
            <a:b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і вивільнення кишечника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01632" y="2688893"/>
            <a:ext cx="29129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Вітаміни, мінерали, </a:t>
            </a:r>
            <a:b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</a:br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есенціальні амінокислоти: </a:t>
            </a: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підтримують організм</a:t>
            </a:r>
            <a:b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для комфортного проходження </a:t>
            </a:r>
            <a:b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програми</a:t>
            </a:r>
          </a:p>
        </p:txBody>
      </p:sp>
      <p:sp>
        <p:nvSpPr>
          <p:cNvPr id="13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/>
              <a:t>Colo</a:t>
            </a:r>
            <a:r>
              <a:rPr dirty="0"/>
              <a:t>-Vada Green</a:t>
            </a:r>
          </a:p>
        </p:txBody>
      </p:sp>
      <p:pic>
        <p:nvPicPr>
          <p:cNvPr id="14" name="Program Colo-Vada Green-53.png" descr="Program Colo-Vada Green-53.png"/>
          <p:cNvPicPr>
            <a:picLocks noChangeAspect="1"/>
          </p:cNvPicPr>
          <p:nvPr/>
        </p:nvPicPr>
        <p:blipFill>
          <a:blip r:embed="rId6"/>
          <a:srcRect t="112" b="112"/>
          <a:stretch>
            <a:fillRect/>
          </a:stretch>
        </p:blipFill>
        <p:spPr>
          <a:xfrm>
            <a:off x="8026706" y="4813300"/>
            <a:ext cx="774701" cy="1356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24036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Line"/>
          <p:cNvSpPr/>
          <p:nvPr/>
        </p:nvSpPr>
        <p:spPr>
          <a:xfrm flipV="1">
            <a:off x="425450" y="1586339"/>
            <a:ext cx="8293100" cy="3358"/>
          </a:xfrm>
          <a:prstGeom prst="line">
            <a:avLst/>
          </a:prstGeom>
          <a:ln w="19050">
            <a:solidFill>
              <a:srgbClr val="7649BA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9F9F9"/>
              </a:solidFill>
            </a:endParaRPr>
          </a:p>
        </p:txBody>
      </p:sp>
      <p:sp>
        <p:nvSpPr>
          <p:cNvPr id="218" name="I этап: с 1 по 7 день"/>
          <p:cNvSpPr txBox="1"/>
          <p:nvPr/>
        </p:nvSpPr>
        <p:spPr>
          <a:xfrm>
            <a:off x="406400" y="406400"/>
            <a:ext cx="3258905" cy="353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3833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uk-UA" b="0" dirty="0">
                <a:solidFill>
                  <a:srgbClr val="7649BA"/>
                </a:solidFill>
              </a:rPr>
              <a:t>II етап: з 8 по 11 день</a:t>
            </a:r>
          </a:p>
        </p:txBody>
      </p:sp>
      <p:sp>
        <p:nvSpPr>
          <p:cNvPr id="219" name="Предварительный шаг, направленный  на подготовку организма к эффективной детоксикации."/>
          <p:cNvSpPr txBox="1"/>
          <p:nvPr/>
        </p:nvSpPr>
        <p:spPr>
          <a:xfrm>
            <a:off x="406400" y="821268"/>
            <a:ext cx="799164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Ключовий крок програми базується на прийомі </a:t>
            </a: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коктейлів</a:t>
            </a:r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 із порошків </a:t>
            </a:r>
            <a:b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sz="1600" dirty="0" err="1">
                <a:solidFill>
                  <a:srgbClr val="7649BA"/>
                </a:solidFill>
                <a:latin typeface="Gilroy Bold" panose="00000800000000000000" pitchFamily="2" charset="-52"/>
              </a:rPr>
              <a:t>Colo-Vada</a:t>
            </a: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 </a:t>
            </a:r>
            <a:r>
              <a:rPr lang="uk-UA" sz="1600" dirty="0" err="1">
                <a:solidFill>
                  <a:srgbClr val="7649BA"/>
                </a:solidFill>
                <a:latin typeface="Gilroy Bold" panose="00000800000000000000" pitchFamily="2" charset="-52"/>
              </a:rPr>
              <a:t>Mix</a:t>
            </a: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 </a:t>
            </a:r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і </a:t>
            </a:r>
            <a:r>
              <a:rPr lang="uk-UA" sz="1600" dirty="0" err="1">
                <a:solidFill>
                  <a:srgbClr val="7649BA"/>
                </a:solidFill>
                <a:latin typeface="Gilroy Bold" panose="00000800000000000000" pitchFamily="2" charset="-52"/>
              </a:rPr>
              <a:t>Light</a:t>
            </a: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 </a:t>
            </a:r>
            <a:r>
              <a:rPr lang="uk-UA" sz="1600" dirty="0" err="1">
                <a:solidFill>
                  <a:srgbClr val="7649BA"/>
                </a:solidFill>
                <a:latin typeface="Gilroy Bold" panose="00000800000000000000" pitchFamily="2" charset="-52"/>
              </a:rPr>
              <a:t>Mix</a:t>
            </a: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 </a:t>
            </a:r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для максимально комфортного очищення</a:t>
            </a:r>
          </a:p>
        </p:txBody>
      </p:sp>
      <p:pic>
        <p:nvPicPr>
          <p:cNvPr id="22" name="Изображе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64" y="1911566"/>
            <a:ext cx="698503" cy="696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Изображе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97" y="1910614"/>
            <a:ext cx="698503" cy="698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Изображе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5" y="1910613"/>
            <a:ext cx="696313" cy="6985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6319998" y="2688893"/>
            <a:ext cx="23477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Сорбенти — бентоніт </a:t>
            </a:r>
            <a:b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</a:br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і каолін: </a:t>
            </a: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для виведення з організму токсинів, важких металів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06400" y="2688893"/>
            <a:ext cx="27495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Рослинні інгредієнти з високим вмістом клітковини (</a:t>
            </a:r>
            <a:r>
              <a:rPr lang="ru-RU" dirty="0">
                <a:solidFill>
                  <a:srgbClr val="404040"/>
                </a:solidFill>
                <a:latin typeface="Gilroy Bold" panose="00000800000000000000" pitchFamily="2" charset="-52"/>
              </a:rPr>
              <a:t>лушпиння</a:t>
            </a:r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 насіння подорожника, насіння льону, ягоди, фрукти, коренеплоди, злаки): </a:t>
            </a: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для ефективного очищення кишечника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01632" y="2688893"/>
            <a:ext cx="2912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 Bold" panose="00000800000000000000" pitchFamily="2" charset="-52"/>
              </a:rPr>
              <a:t>Спіруліна: </a:t>
            </a: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для покращення </a:t>
            </a:r>
            <a:b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обміну речовин</a:t>
            </a:r>
          </a:p>
        </p:txBody>
      </p:sp>
      <p:sp>
        <p:nvSpPr>
          <p:cNvPr id="13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/>
              <a:t>Colo</a:t>
            </a:r>
            <a:r>
              <a:rPr dirty="0"/>
              <a:t>-Vada Green</a:t>
            </a:r>
          </a:p>
        </p:txBody>
      </p:sp>
      <p:pic>
        <p:nvPicPr>
          <p:cNvPr id="14" name="Program Colo-Vada Green-53.png" descr="Program Colo-Vada Green-53.png"/>
          <p:cNvPicPr>
            <a:picLocks noChangeAspect="1"/>
          </p:cNvPicPr>
          <p:nvPr/>
        </p:nvPicPr>
        <p:blipFill>
          <a:blip r:embed="rId6"/>
          <a:srcRect t="112" b="112"/>
          <a:stretch>
            <a:fillRect/>
          </a:stretch>
        </p:blipFill>
        <p:spPr>
          <a:xfrm>
            <a:off x="8026706" y="4813300"/>
            <a:ext cx="774701" cy="1356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1958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Line"/>
          <p:cNvSpPr/>
          <p:nvPr/>
        </p:nvSpPr>
        <p:spPr>
          <a:xfrm flipV="1">
            <a:off x="450500" y="1310375"/>
            <a:ext cx="8268050" cy="0"/>
          </a:xfrm>
          <a:prstGeom prst="line">
            <a:avLst/>
          </a:prstGeom>
          <a:ln w="19050">
            <a:solidFill>
              <a:srgbClr val="7649BA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9F9F9"/>
              </a:solidFill>
            </a:endParaRPr>
          </a:p>
        </p:txBody>
      </p:sp>
      <p:sp>
        <p:nvSpPr>
          <p:cNvPr id="218" name="I этап: с 1 по 7 день"/>
          <p:cNvSpPr txBox="1"/>
          <p:nvPr/>
        </p:nvSpPr>
        <p:spPr>
          <a:xfrm>
            <a:off x="406400" y="406400"/>
            <a:ext cx="3531416" cy="353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3833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uk-UA" b="0" dirty="0">
                <a:solidFill>
                  <a:srgbClr val="7649BA"/>
                </a:solidFill>
              </a:rPr>
              <a:t>III етап: з 12 по 14 день</a:t>
            </a:r>
          </a:p>
        </p:txBody>
      </p:sp>
      <p:pic>
        <p:nvPicPr>
          <p:cNvPr id="24" name="Изображе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0" y="1634649"/>
            <a:ext cx="698503" cy="69850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Прямоугольник 25"/>
          <p:cNvSpPr/>
          <p:nvPr/>
        </p:nvSpPr>
        <p:spPr>
          <a:xfrm>
            <a:off x="406400" y="2412929"/>
            <a:ext cx="50117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Вітамінно-мінеральне комбо у поєднанні  </a:t>
            </a:r>
            <a:b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з 12 травними ферментами, пробіотиками (</a:t>
            </a:r>
            <a:r>
              <a:rPr lang="uk-UA" sz="1600" dirty="0" err="1">
                <a:solidFill>
                  <a:srgbClr val="404040"/>
                </a:solidFill>
                <a:latin typeface="Gilroy" panose="00000500000000000000" pitchFamily="2" charset="-52"/>
              </a:rPr>
              <a:t>біфідо</a:t>
            </a:r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-                   і лактобактеріями) та пребіотиками д</a:t>
            </a:r>
            <a:r>
              <a:rPr lang="uk-UA" sz="1600" dirty="0">
                <a:solidFill>
                  <a:srgbClr val="404040"/>
                </a:solidFill>
                <a:latin typeface="Gilroy Bold" panose="00000800000000000000" pitchFamily="2" charset="-52"/>
              </a:rPr>
              <a:t>ля комфортного відновлення, нормалізації мікрофлори кишечника                   і покращення засвоєння поживних речовин</a:t>
            </a:r>
            <a:r>
              <a:rPr lang="ru-RU" sz="1600" dirty="0">
                <a:solidFill>
                  <a:srgbClr val="404040"/>
                </a:solidFill>
                <a:latin typeface="Gilroy Bold" panose="00000800000000000000" pitchFamily="2" charset="-52"/>
              </a:rPr>
              <a:t>.</a:t>
            </a:r>
            <a:endParaRPr lang="ru-RU" sz="1600" dirty="0">
              <a:solidFill>
                <a:srgbClr val="404040"/>
              </a:solidFill>
              <a:latin typeface="Gilroy" panose="00000500000000000000" pitchFamily="2" charset="-52"/>
            </a:endParaRPr>
          </a:p>
        </p:txBody>
      </p:sp>
      <p:sp>
        <p:nvSpPr>
          <p:cNvPr id="8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/>
              <a:t>Colo</a:t>
            </a:r>
            <a:r>
              <a:rPr dirty="0"/>
              <a:t>-Vada Green</a:t>
            </a:r>
          </a:p>
        </p:txBody>
      </p:sp>
      <p:pic>
        <p:nvPicPr>
          <p:cNvPr id="9" name="Program Colo-Vada Green-53.png" descr="Program Colo-Vada Green-53.png"/>
          <p:cNvPicPr>
            <a:picLocks noChangeAspect="1"/>
          </p:cNvPicPr>
          <p:nvPr/>
        </p:nvPicPr>
        <p:blipFill>
          <a:blip r:embed="rId4"/>
          <a:srcRect t="112" b="112"/>
          <a:stretch>
            <a:fillRect/>
          </a:stretch>
        </p:blipFill>
        <p:spPr>
          <a:xfrm>
            <a:off x="8026706" y="4813300"/>
            <a:ext cx="774701" cy="13565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Предварительный шаг, направленный  на подготовку организма к эффективной детоксикации."/>
          <p:cNvSpPr txBox="1"/>
          <p:nvPr/>
        </p:nvSpPr>
        <p:spPr>
          <a:xfrm>
            <a:off x="406400" y="821268"/>
            <a:ext cx="799164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404040"/>
                </a:solidFill>
                <a:latin typeface="Gilroy" panose="00000500000000000000" pitchFamily="2" charset="-52"/>
              </a:rPr>
              <a:t>Завершальний крок програми: </a:t>
            </a: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плавний вихід</a:t>
            </a:r>
          </a:p>
        </p:txBody>
      </p:sp>
    </p:spTree>
    <p:extLst>
      <p:ext uri="{BB962C8B-B14F-4D97-AF65-F5344CB8AC3E}">
        <p14:creationId xmlns:p14="http://schemas.microsoft.com/office/powerpoint/2010/main" val="19860277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2_Libidextra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285"/>
            <a:ext cx="9144003" cy="513893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Google Shape;65;p15"/>
          <p:cNvSpPr txBox="1">
            <a:spLocks noGrp="1"/>
          </p:cNvSpPr>
          <p:nvPr>
            <p:ph type="ctrTitle"/>
          </p:nvPr>
        </p:nvSpPr>
        <p:spPr>
          <a:xfrm>
            <a:off x="323548" y="1099746"/>
            <a:ext cx="5927993" cy="177026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en-US" sz="3600" dirty="0">
                <a:solidFill>
                  <a:srgbClr val="C3E53F"/>
                </a:solidFill>
                <a:latin typeface="Gilroy Bold" panose="00000800000000000000" pitchFamily="2" charset="-52"/>
              </a:rPr>
              <a:t>Program</a:t>
            </a:r>
            <a:br>
              <a:rPr lang="en-US" sz="3600" dirty="0">
                <a:solidFill>
                  <a:srgbClr val="C3E53F"/>
                </a:solidFill>
                <a:latin typeface="Gilroy Bold" panose="00000800000000000000" pitchFamily="2" charset="-52"/>
              </a:rPr>
            </a:br>
            <a:r>
              <a:rPr lang="en-US" sz="3600" dirty="0" err="1">
                <a:solidFill>
                  <a:srgbClr val="C3E53F"/>
                </a:solidFill>
                <a:latin typeface="Gilroy Bold" panose="00000800000000000000" pitchFamily="2" charset="-52"/>
              </a:rPr>
              <a:t>Colo</a:t>
            </a:r>
            <a:r>
              <a:rPr lang="en-US" sz="3600" dirty="0">
                <a:solidFill>
                  <a:srgbClr val="C3E53F"/>
                </a:solidFill>
                <a:latin typeface="Gilroy Bold" panose="00000800000000000000" pitchFamily="2" charset="-52"/>
              </a:rPr>
              <a:t>-Vada Green</a:t>
            </a:r>
          </a:p>
        </p:txBody>
      </p:sp>
      <p:sp>
        <p:nvSpPr>
          <p:cNvPr id="226" name="Google Shape;65;p15"/>
          <p:cNvSpPr txBox="1"/>
          <p:nvPr/>
        </p:nvSpPr>
        <p:spPr>
          <a:xfrm>
            <a:off x="323548" y="2242565"/>
            <a:ext cx="4320641" cy="1284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FFFFFF"/>
                </a:solidFill>
                <a:latin typeface="Gilroy" panose="00000500000000000000" pitchFamily="2" charset="-52"/>
                <a:sym typeface="Helvetica"/>
              </a:rPr>
              <a:t>Синергія природних компонентів </a:t>
            </a:r>
          </a:p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FFFFFF"/>
                </a:solidFill>
                <a:latin typeface="Gilroy" panose="00000500000000000000" pitchFamily="2" charset="-52"/>
                <a:sym typeface="Helvetica"/>
              </a:rPr>
              <a:t>для комфортного та ефективного очищення  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olo-Vada Green"/>
          <p:cNvSpPr txBox="1"/>
          <p:nvPr/>
        </p:nvSpPr>
        <p:spPr>
          <a:xfrm>
            <a:off x="406400" y="4795520"/>
            <a:ext cx="1279196" cy="15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>
                <a:solidFill>
                  <a:srgbClr val="7649BA"/>
                </a:solidFill>
              </a:rPr>
              <a:t>Colo</a:t>
            </a:r>
            <a:r>
              <a:rPr dirty="0">
                <a:solidFill>
                  <a:srgbClr val="7649BA"/>
                </a:solidFill>
              </a:rPr>
              <a:t>-Vada Green</a:t>
            </a:r>
          </a:p>
        </p:txBody>
      </p:sp>
    </p:spTree>
    <p:extLst>
      <p:ext uri="{BB962C8B-B14F-4D97-AF65-F5344CB8AC3E}">
        <p14:creationId xmlns:p14="http://schemas.microsoft.com/office/powerpoint/2010/main" val="39092866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olo-Vada Green: а что внутри?"/>
          <p:cNvSpPr txBox="1"/>
          <p:nvPr/>
        </p:nvSpPr>
        <p:spPr>
          <a:xfrm>
            <a:off x="406400" y="406400"/>
            <a:ext cx="5426165" cy="353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b="0" dirty="0">
                <a:solidFill>
                  <a:srgbClr val="7649BA"/>
                </a:solidFill>
              </a:rPr>
              <a:t>Colo-Vada Green: </a:t>
            </a:r>
            <a:r>
              <a:rPr lang="uk-UA" b="0" dirty="0">
                <a:solidFill>
                  <a:srgbClr val="7649BA"/>
                </a:solidFill>
              </a:rPr>
              <a:t>а що всередині</a:t>
            </a:r>
            <a:r>
              <a:rPr b="0" dirty="0">
                <a:solidFill>
                  <a:srgbClr val="7649BA"/>
                </a:solidFill>
              </a:rPr>
              <a:t>? </a:t>
            </a:r>
          </a:p>
        </p:txBody>
      </p:sp>
      <p:sp>
        <p:nvSpPr>
          <p:cNvPr id="266" name="комплекс нутриентов  для восстановления  витаминно-минерального баланса"/>
          <p:cNvSpPr txBox="1"/>
          <p:nvPr/>
        </p:nvSpPr>
        <p:spPr>
          <a:xfrm>
            <a:off x="1422400" y="1411436"/>
            <a:ext cx="160941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200" dirty="0">
                <a:latin typeface="Gilroy" panose="00000500000000000000" pitchFamily="2" charset="-52"/>
              </a:rPr>
              <a:t>комплекс нутрієнтів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для відновлення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вітамінно-мінерального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балансу</a:t>
            </a:r>
          </a:p>
        </p:txBody>
      </p:sp>
      <p:sp>
        <p:nvSpPr>
          <p:cNvPr id="269" name="комбинация компонентов  растительного происхождения  для отличного пищеварения"/>
          <p:cNvSpPr txBox="1"/>
          <p:nvPr/>
        </p:nvSpPr>
        <p:spPr>
          <a:xfrm>
            <a:off x="1439137" y="3692244"/>
            <a:ext cx="2633734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200" dirty="0">
                <a:latin typeface="Gilroy" panose="00000500000000000000" pitchFamily="2" charset="-52"/>
              </a:rPr>
              <a:t>комбінація компонентів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рослинного походження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для покращення моторики кишечника та комфортного травлення</a:t>
            </a:r>
          </a:p>
        </p:txBody>
      </p:sp>
      <p:sp>
        <p:nvSpPr>
          <p:cNvPr id="271" name="Super-Flora"/>
          <p:cNvSpPr txBox="1"/>
          <p:nvPr/>
        </p:nvSpPr>
        <p:spPr>
          <a:xfrm>
            <a:off x="1422400" y="2355911"/>
            <a:ext cx="10467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b="0" dirty="0">
                <a:latin typeface="Gilroy Bold" panose="00000800000000000000" pitchFamily="2" charset="-52"/>
              </a:rPr>
              <a:t>Super-Flora </a:t>
            </a:r>
          </a:p>
        </p:txBody>
      </p:sp>
      <p:sp>
        <p:nvSpPr>
          <p:cNvPr id="272" name="пробиотики и пребиотики  для восстановления  микрофлоры кишечника"/>
          <p:cNvSpPr txBox="1"/>
          <p:nvPr/>
        </p:nvSpPr>
        <p:spPr>
          <a:xfrm>
            <a:off x="1439137" y="2611886"/>
            <a:ext cx="157575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200" dirty="0">
                <a:latin typeface="Gilroy" panose="00000500000000000000" pitchFamily="2" charset="-52"/>
              </a:rPr>
              <a:t>пробітики і пребіотики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для відновлення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мікрофлори кишечника</a:t>
            </a:r>
          </a:p>
        </p:txBody>
      </p:sp>
      <p:sp>
        <p:nvSpPr>
          <p:cNvPr id="274" name="Coral Black Walnut"/>
          <p:cNvSpPr txBox="1"/>
          <p:nvPr/>
        </p:nvSpPr>
        <p:spPr>
          <a:xfrm>
            <a:off x="5524500" y="2373480"/>
            <a:ext cx="111569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b="0" dirty="0">
                <a:latin typeface="Gilroy Bold" panose="00000800000000000000" pitchFamily="2" charset="-52"/>
              </a:rPr>
              <a:t>Black Walnut</a:t>
            </a:r>
          </a:p>
        </p:txBody>
      </p:sp>
      <p:sp>
        <p:nvSpPr>
          <p:cNvPr id="275" name="экстракт листьев черного ореха  и душицы для защиты от паразитов"/>
          <p:cNvSpPr txBox="1"/>
          <p:nvPr/>
        </p:nvSpPr>
        <p:spPr>
          <a:xfrm>
            <a:off x="5524500" y="2627480"/>
            <a:ext cx="20261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200" dirty="0">
                <a:latin typeface="Gilroy" panose="00000500000000000000" pitchFamily="2" charset="-52"/>
              </a:rPr>
              <a:t>екстракт листя чорного горіха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для захисту від паразитів</a:t>
            </a:r>
          </a:p>
        </p:txBody>
      </p:sp>
      <p:sp>
        <p:nvSpPr>
          <p:cNvPr id="277" name="Colo-Vada Mix Light Mix"/>
          <p:cNvSpPr txBox="1"/>
          <p:nvPr/>
        </p:nvSpPr>
        <p:spPr>
          <a:xfrm>
            <a:off x="5524500" y="1158042"/>
            <a:ext cx="189955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b="0" dirty="0">
                <a:latin typeface="Gilroy Bold" panose="00000800000000000000" pitchFamily="2" charset="-52"/>
              </a:rPr>
              <a:t>Colo-Vada Mix </a:t>
            </a:r>
            <a:r>
              <a:rPr lang="ru-RU" sz="1400" b="0" dirty="0">
                <a:latin typeface="Gilroy Bold" panose="00000800000000000000" pitchFamily="2" charset="-52"/>
              </a:rPr>
              <a:t>і </a:t>
            </a:r>
            <a:r>
              <a:rPr sz="1400" b="0" dirty="0">
                <a:latin typeface="Gilroy Bold" panose="00000800000000000000" pitchFamily="2" charset="-52"/>
              </a:rPr>
              <a:t>Light Mix </a:t>
            </a:r>
          </a:p>
        </p:txBody>
      </p:sp>
      <p:sp>
        <p:nvSpPr>
          <p:cNvPr id="278" name="источники растворимых  и нерастворимых пищевых волокон  для эффективного очищения кишечника"/>
          <p:cNvSpPr txBox="1"/>
          <p:nvPr/>
        </p:nvSpPr>
        <p:spPr>
          <a:xfrm>
            <a:off x="5524500" y="1437442"/>
            <a:ext cx="240290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200" dirty="0">
                <a:latin typeface="Gilroy" panose="00000500000000000000" pitchFamily="2" charset="-52"/>
              </a:rPr>
              <a:t>джерела розчинних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і нерозчинних харчових волокон,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бентоніту і каоліну для ефективного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очищення кишечника</a:t>
            </a:r>
          </a:p>
        </p:txBody>
      </p:sp>
      <p:sp>
        <p:nvSpPr>
          <p:cNvPr id="280" name="DigestAble"/>
          <p:cNvSpPr txBox="1"/>
          <p:nvPr/>
        </p:nvSpPr>
        <p:spPr>
          <a:xfrm>
            <a:off x="5524500" y="3431740"/>
            <a:ext cx="92333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b="0" dirty="0" err="1">
                <a:latin typeface="Gilroy Bold" panose="00000800000000000000" pitchFamily="2" charset="-52"/>
              </a:rPr>
              <a:t>DigestAble</a:t>
            </a:r>
            <a:endParaRPr sz="1400" b="0" dirty="0">
              <a:latin typeface="Gilroy Bold" panose="00000800000000000000" pitchFamily="2" charset="-52"/>
            </a:endParaRPr>
          </a:p>
        </p:txBody>
      </p:sp>
      <p:sp>
        <p:nvSpPr>
          <p:cNvPr id="281" name="комбо пищеварительных ферментов  для улучшения усвоения пищи"/>
          <p:cNvSpPr txBox="1"/>
          <p:nvPr/>
        </p:nvSpPr>
        <p:spPr>
          <a:xfrm>
            <a:off x="5524500" y="3692244"/>
            <a:ext cx="203741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200" dirty="0">
                <a:latin typeface="Gilroy" panose="00000500000000000000" pitchFamily="2" charset="-52"/>
              </a:rPr>
              <a:t>комплекс травних ферментів </a:t>
            </a:r>
            <a:br>
              <a:rPr lang="uk-UA" sz="1200" dirty="0">
                <a:latin typeface="Gilroy" panose="00000500000000000000" pitchFamily="2" charset="-52"/>
              </a:rPr>
            </a:br>
            <a:r>
              <a:rPr lang="uk-UA" sz="1200" dirty="0">
                <a:latin typeface="Gilroy" panose="00000500000000000000" pitchFamily="2" charset="-52"/>
              </a:rPr>
              <a:t>для покращення засвоєння їжі</a:t>
            </a:r>
          </a:p>
        </p:txBody>
      </p:sp>
      <p:sp>
        <p:nvSpPr>
          <p:cNvPr id="283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pic>
        <p:nvPicPr>
          <p:cNvPr id="284" name="Program Colo-Vada Green-53.png" descr="Program Colo-Vada Green-53.png"/>
          <p:cNvPicPr>
            <a:picLocks noChangeAspect="1"/>
          </p:cNvPicPr>
          <p:nvPr/>
        </p:nvPicPr>
        <p:blipFill>
          <a:blip r:embed="rId3"/>
          <a:srcRect t="112" b="112"/>
          <a:stretch>
            <a:fillRect/>
          </a:stretch>
        </p:blipFill>
        <p:spPr>
          <a:xfrm>
            <a:off x="8026706" y="4813300"/>
            <a:ext cx="774701" cy="13565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Colo-Vada Mix Light Mix"/>
          <p:cNvSpPr txBox="1"/>
          <p:nvPr/>
        </p:nvSpPr>
        <p:spPr>
          <a:xfrm>
            <a:off x="1404602" y="1157436"/>
            <a:ext cx="227305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sz="1400" b="0" dirty="0">
                <a:latin typeface="Gilroy Bold" panose="00000800000000000000" pitchFamily="2" charset="-52"/>
              </a:rPr>
              <a:t>Ultimate, Vitamin C, Alfalfa</a:t>
            </a:r>
            <a:endParaRPr sz="1400" b="0" dirty="0">
              <a:latin typeface="Gilroy Bold" panose="00000800000000000000" pitchFamily="2" charset="-52"/>
            </a:endParaRPr>
          </a:p>
        </p:txBody>
      </p:sp>
      <p:sp>
        <p:nvSpPr>
          <p:cNvPr id="25" name="DigestAble"/>
          <p:cNvSpPr txBox="1"/>
          <p:nvPr/>
        </p:nvSpPr>
        <p:spPr>
          <a:xfrm>
            <a:off x="1439137" y="3432747"/>
            <a:ext cx="263373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pt-BR" sz="1400" b="0" dirty="0">
                <a:latin typeface="Gilroy Bold" panose="00000800000000000000" pitchFamily="2" charset="-52"/>
              </a:rPr>
              <a:t>Cascara Sagrada</a:t>
            </a:r>
            <a:r>
              <a:rPr lang="ru-RU" sz="1400" b="0" dirty="0">
                <a:latin typeface="Gilroy Bold" panose="00000800000000000000" pitchFamily="2" charset="-52"/>
              </a:rPr>
              <a:t>,</a:t>
            </a:r>
            <a:r>
              <a:rPr lang="pt-BR" sz="1400" b="0" dirty="0">
                <a:latin typeface="Gilroy Bold" panose="00000800000000000000" pitchFamily="2" charset="-52"/>
              </a:rPr>
              <a:t> Herbs Set #2</a:t>
            </a:r>
            <a:endParaRPr sz="1400" b="0" dirty="0">
              <a:latin typeface="Gilroy Bold" panose="00000800000000000000" pitchFamily="2" charset="-52"/>
            </a:endParaRPr>
          </a:p>
        </p:txBody>
      </p:sp>
      <p:pic>
        <p:nvPicPr>
          <p:cNvPr id="33" name="Program Colo-Vada Green-4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0" y="1168578"/>
            <a:ext cx="645414" cy="643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rogram Colo-Vada Green-4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0" y="2373480"/>
            <a:ext cx="645413" cy="643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rogram Colo-Vada Green-4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0" y="3431740"/>
            <a:ext cx="645338" cy="643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rogram Colo-Vada Green-4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63" y="1168578"/>
            <a:ext cx="645388" cy="643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rogram Colo-Vada Green-4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99" y="2365638"/>
            <a:ext cx="643515" cy="643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rogram Colo-Vada Green-4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63" y="3431741"/>
            <a:ext cx="645338" cy="643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638800" y="0"/>
            <a:ext cx="3505200" cy="5143500"/>
          </a:xfrm>
          <a:prstGeom prst="rect">
            <a:avLst/>
          </a:prstGeom>
          <a:solidFill>
            <a:srgbClr val="DAEF8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89" name="без фона 1.png" descr="без фона 1.png"/>
          <p:cNvPicPr>
            <a:picLocks noChangeAspect="1"/>
          </p:cNvPicPr>
          <p:nvPr/>
        </p:nvPicPr>
        <p:blipFill rotWithShape="1">
          <a:blip r:embed="rId3"/>
          <a:srcRect l="2002" r="17000"/>
          <a:stretch/>
        </p:blipFill>
        <p:spPr>
          <a:xfrm>
            <a:off x="4301417" y="406400"/>
            <a:ext cx="4866646" cy="473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Детокс-программа Colo-Vada Green:  разработка канадского ученого"/>
          <p:cNvSpPr txBox="1"/>
          <p:nvPr/>
        </p:nvSpPr>
        <p:spPr>
          <a:xfrm>
            <a:off x="406400" y="406400"/>
            <a:ext cx="4233333" cy="1378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313640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dirty="0" err="1">
                <a:solidFill>
                  <a:srgbClr val="7649BA"/>
                </a:solidFill>
              </a:rPr>
              <a:t>Детокс-програма</a:t>
            </a:r>
            <a:r>
              <a:rPr dirty="0">
                <a:solidFill>
                  <a:srgbClr val="7649BA"/>
                </a:solidFill>
              </a:rPr>
              <a:t> Colo-Vada Green: </a:t>
            </a:r>
            <a:br>
              <a:rPr dirty="0">
                <a:solidFill>
                  <a:srgbClr val="7649BA"/>
                </a:solidFill>
              </a:rPr>
            </a:br>
            <a:r>
              <a:rPr lang="uk-UA" dirty="0">
                <a:solidFill>
                  <a:srgbClr val="7649BA"/>
                </a:solidFill>
              </a:rPr>
              <a:t>розробка канадського вченого</a:t>
            </a:r>
          </a:p>
        </p:txBody>
      </p:sp>
      <p:sp>
        <p:nvSpPr>
          <p:cNvPr id="292" name="Coral Club сотрудничает с ведущими мировыми экспертами для создания актуальных и эффективных продуктов.…"/>
          <p:cNvSpPr txBox="1"/>
          <p:nvPr/>
        </p:nvSpPr>
        <p:spPr>
          <a:xfrm>
            <a:off x="406400" y="2084643"/>
            <a:ext cx="4233333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500">
                <a:solidFill>
                  <a:srgbClr val="3136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latin typeface="Gilroy" panose="00000500000000000000" pitchFamily="2" charset="-52"/>
              </a:rPr>
              <a:t>Coral Club </a:t>
            </a:r>
            <a:r>
              <a:rPr lang="uk-UA" dirty="0">
                <a:latin typeface="Gilroy" panose="00000500000000000000" pitchFamily="2" charset="-52"/>
              </a:rPr>
              <a:t>співпрацює з провідними світовими експертами для створення актуальних та ефективних продуктів. </a:t>
            </a:r>
          </a:p>
          <a:p>
            <a:pPr>
              <a:defRPr sz="1500">
                <a:solidFill>
                  <a:srgbClr val="31364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uk-UA" dirty="0">
              <a:latin typeface="Gilroy" panose="00000500000000000000" pitchFamily="2" charset="-52"/>
            </a:endParaRPr>
          </a:p>
          <a:p>
            <a:pPr>
              <a:defRPr sz="1500">
                <a:solidFill>
                  <a:srgbClr val="31364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dirty="0">
                <a:solidFill>
                  <a:srgbClr val="7649BA"/>
                </a:solidFill>
                <a:latin typeface="Gilroy Bold" panose="00000800000000000000" pitchFamily="2" charset="-52"/>
              </a:rPr>
              <a:t>Альберт </a:t>
            </a:r>
            <a:r>
              <a:rPr lang="uk-UA" dirty="0" err="1">
                <a:solidFill>
                  <a:srgbClr val="7649BA"/>
                </a:solidFill>
                <a:latin typeface="Gilroy Bold" panose="00000800000000000000" pitchFamily="2" charset="-52"/>
              </a:rPr>
              <a:t>Зер</a:t>
            </a:r>
            <a:r>
              <a:rPr lang="uk-UA" dirty="0">
                <a:solidFill>
                  <a:srgbClr val="7649BA"/>
                </a:solidFill>
                <a:latin typeface="Gilroy Bold" panose="00000800000000000000" pitchFamily="2" charset="-52"/>
              </a:rPr>
              <a:t> </a:t>
            </a:r>
            <a:r>
              <a:rPr lang="uk-UA" dirty="0">
                <a:latin typeface="Gilroy" panose="00000500000000000000" pitchFamily="2" charset="-52"/>
              </a:rPr>
              <a:t>— </a:t>
            </a:r>
            <a:r>
              <a:rPr lang="uk-UA" dirty="0" err="1">
                <a:latin typeface="Gilroy" panose="00000500000000000000" pitchFamily="2" charset="-52"/>
              </a:rPr>
              <a:t>нутриціолог</a:t>
            </a:r>
            <a:r>
              <a:rPr lang="uk-UA" dirty="0">
                <a:latin typeface="Gilroy" panose="00000500000000000000" pitchFamily="2" charset="-52"/>
              </a:rPr>
              <a:t> з багаторічним досвідом, автор </a:t>
            </a:r>
            <a:r>
              <a:rPr lang="uk-UA" dirty="0" err="1">
                <a:latin typeface="Gilroy" panose="00000500000000000000" pitchFamily="2" charset="-52"/>
              </a:rPr>
              <a:t>Colo-Vada</a:t>
            </a:r>
            <a:r>
              <a:rPr lang="uk-UA" dirty="0">
                <a:latin typeface="Gilroy" panose="00000500000000000000" pitchFamily="2" charset="-52"/>
              </a:rPr>
              <a:t> </a:t>
            </a:r>
            <a:r>
              <a:rPr lang="uk-UA" dirty="0" err="1">
                <a:latin typeface="Gilroy" panose="00000500000000000000" pitchFamily="2" charset="-52"/>
              </a:rPr>
              <a:t>Green</a:t>
            </a:r>
            <a:r>
              <a:rPr lang="uk-UA" dirty="0">
                <a:latin typeface="Gilroy" panose="00000500000000000000" pitchFamily="2" charset="-52"/>
              </a:rPr>
              <a:t> </a:t>
            </a:r>
            <a:r>
              <a:rPr lang="uk-UA" dirty="0">
                <a:solidFill>
                  <a:srgbClr val="313640"/>
                </a:solidFill>
                <a:latin typeface="Gilroy" panose="00000500000000000000" pitchFamily="2" charset="-52"/>
                <a:sym typeface="Helvetica"/>
              </a:rPr>
              <a:t>— </a:t>
            </a:r>
            <a:r>
              <a:rPr lang="uk-UA" dirty="0">
                <a:latin typeface="Gilroy" panose="00000500000000000000" pitchFamily="2" charset="-52"/>
              </a:rPr>
              <a:t>програми для ефективного очищення організму. </a:t>
            </a:r>
            <a:br>
              <a:rPr lang="uk-UA" dirty="0">
                <a:latin typeface="Gilroy" panose="00000500000000000000" pitchFamily="2" charset="-52"/>
              </a:rPr>
            </a:br>
            <a:r>
              <a:rPr lang="uk-UA" dirty="0">
                <a:latin typeface="Gilroy" panose="00000500000000000000" pitchFamily="2" charset="-52"/>
              </a:rPr>
              <a:t>Він також є автором легендарних програм очищення  </a:t>
            </a:r>
            <a:r>
              <a:rPr lang="uk-UA" dirty="0" err="1">
                <a:latin typeface="Gilroy" panose="00000500000000000000" pitchFamily="2" charset="-52"/>
              </a:rPr>
              <a:t>Colo-Vada</a:t>
            </a:r>
            <a:r>
              <a:rPr lang="uk-UA" dirty="0">
                <a:latin typeface="Gilroy" panose="00000500000000000000" pitchFamily="2" charset="-52"/>
              </a:rPr>
              <a:t> </a:t>
            </a:r>
            <a:r>
              <a:rPr lang="uk-UA" dirty="0" err="1">
                <a:latin typeface="Gilroy" panose="00000500000000000000" pitchFamily="2" charset="-52"/>
              </a:rPr>
              <a:t>Plus</a:t>
            </a:r>
            <a:r>
              <a:rPr lang="uk-UA" dirty="0">
                <a:latin typeface="Gilroy" panose="00000500000000000000" pitchFamily="2" charset="-52"/>
              </a:rPr>
              <a:t> і </a:t>
            </a:r>
            <a:r>
              <a:rPr lang="uk-UA" dirty="0" err="1">
                <a:latin typeface="Gilroy" panose="00000500000000000000" pitchFamily="2" charset="-52"/>
              </a:rPr>
              <a:t>Colo-Vada</a:t>
            </a:r>
            <a:r>
              <a:rPr lang="uk-UA" dirty="0">
                <a:latin typeface="Gilroy" panose="00000500000000000000" pitchFamily="2" charset="-52"/>
              </a:rPr>
              <a:t> </a:t>
            </a:r>
            <a:r>
              <a:rPr lang="uk-UA" dirty="0" err="1">
                <a:latin typeface="Gilroy" panose="00000500000000000000" pitchFamily="2" charset="-52"/>
              </a:rPr>
              <a:t>Light</a:t>
            </a:r>
            <a:r>
              <a:rPr lang="uk-UA" dirty="0">
                <a:latin typeface="Gilroy" panose="00000500000000000000" pitchFamily="2" charset="-52"/>
              </a:rPr>
              <a:t>. </a:t>
            </a:r>
          </a:p>
        </p:txBody>
      </p:sp>
      <p:sp>
        <p:nvSpPr>
          <p:cNvPr id="293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1364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U112_colo_va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"/>
            <a:ext cx="3505200" cy="5138928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Colo-Vada Green:…"/>
          <p:cNvSpPr txBox="1"/>
          <p:nvPr/>
        </p:nvSpPr>
        <p:spPr>
          <a:xfrm>
            <a:off x="406400" y="406400"/>
            <a:ext cx="3042500" cy="698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dirty="0" err="1">
                <a:solidFill>
                  <a:srgbClr val="7649BA"/>
                </a:solidFill>
              </a:rPr>
              <a:t>Colo</a:t>
            </a:r>
            <a:r>
              <a:rPr dirty="0">
                <a:solidFill>
                  <a:srgbClr val="7649BA"/>
                </a:solidFill>
              </a:rPr>
              <a:t>-Vada Green: </a:t>
            </a:r>
          </a:p>
          <a:p>
            <a:pPr>
              <a:lnSpc>
                <a:spcPct val="80000"/>
              </a:lnSpc>
              <a:defRPr sz="28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dirty="0">
                <a:solidFill>
                  <a:srgbClr val="7649BA"/>
                </a:solidFill>
              </a:rPr>
              <a:t>переваги програми</a:t>
            </a:r>
          </a:p>
        </p:txBody>
      </p:sp>
      <p:sp>
        <p:nvSpPr>
          <p:cNvPr id="300" name="синергичное действие  компонентов"/>
          <p:cNvSpPr txBox="1"/>
          <p:nvPr/>
        </p:nvSpPr>
        <p:spPr>
          <a:xfrm>
            <a:off x="1281536" y="2536567"/>
            <a:ext cx="2581935" cy="43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  <a:sym typeface="Helvetica"/>
              </a:rPr>
              <a:t>Ефективно</a:t>
            </a:r>
          </a:p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синергічна дія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компонентів</a:t>
            </a:r>
          </a:p>
        </p:txBody>
      </p:sp>
      <p:sp>
        <p:nvSpPr>
          <p:cNvPr id="306" name="авторский набор тщательно  подобранных продуктов"/>
          <p:cNvSpPr txBox="1"/>
          <p:nvPr/>
        </p:nvSpPr>
        <p:spPr>
          <a:xfrm>
            <a:off x="1281537" y="1456251"/>
            <a:ext cx="317460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  <a:sym typeface="Helvetica"/>
              </a:rPr>
              <a:t>Ексклюзивно</a:t>
            </a:r>
          </a:p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авторський набір ретельно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дібраних продуктів </a:t>
            </a:r>
          </a:p>
        </p:txBody>
      </p:sp>
      <p:pic>
        <p:nvPicPr>
          <p:cNvPr id="307" name="Program Colo-Vada Green-4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0" y="1475511"/>
            <a:ext cx="654530" cy="65453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/>
              <a:t>Colo</a:t>
            </a:r>
            <a:r>
              <a:rPr dirty="0"/>
              <a:t>-Vada Green</a:t>
            </a:r>
          </a:p>
        </p:txBody>
      </p:sp>
      <p:sp>
        <p:nvSpPr>
          <p:cNvPr id="18" name="синергичное действие  компонентов"/>
          <p:cNvSpPr txBox="1"/>
          <p:nvPr/>
        </p:nvSpPr>
        <p:spPr>
          <a:xfrm>
            <a:off x="1281537" y="3635348"/>
            <a:ext cx="2581934" cy="43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  <a:sym typeface="Helvetica"/>
              </a:rPr>
              <a:t>Зручно</a:t>
            </a:r>
          </a:p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333842"/>
                </a:solidFill>
                <a:latin typeface="Gilroy" panose="00000500000000000000" pitchFamily="2" charset="-52"/>
                <a:sym typeface="Helvetica"/>
              </a:rPr>
              <a:t>індивідуальна упаковка </a:t>
            </a:r>
            <a:br>
              <a:rPr lang="uk-UA" sz="1600" dirty="0">
                <a:solidFill>
                  <a:srgbClr val="333842"/>
                </a:solidFill>
                <a:latin typeface="Gilroy" panose="00000500000000000000" pitchFamily="2" charset="-52"/>
                <a:sym typeface="Helvetica"/>
              </a:rPr>
            </a:br>
            <a:r>
              <a:rPr lang="uk-UA" sz="1600" dirty="0">
                <a:solidFill>
                  <a:srgbClr val="333842"/>
                </a:solidFill>
                <a:latin typeface="Gilroy" panose="00000500000000000000" pitchFamily="2" charset="-52"/>
                <a:sym typeface="Helvetica"/>
              </a:rPr>
              <a:t>на один прийом</a:t>
            </a:r>
          </a:p>
        </p:txBody>
      </p:sp>
      <p:pic>
        <p:nvPicPr>
          <p:cNvPr id="21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rogram Colo-Vada Green-4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5" y="2571816"/>
            <a:ext cx="654530" cy="654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rogram Colo-Vada Green-48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5" y="3653492"/>
            <a:ext cx="654530" cy="654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Детокс-программа Colo-Vada Green:  разработка канадского ученого"/>
          <p:cNvSpPr txBox="1"/>
          <p:nvPr/>
        </p:nvSpPr>
        <p:spPr>
          <a:xfrm>
            <a:off x="406400" y="406400"/>
            <a:ext cx="4970818" cy="138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313640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ru-RU" dirty="0" err="1">
                <a:solidFill>
                  <a:srgbClr val="7649BA"/>
                </a:solidFill>
              </a:rPr>
              <a:t>Colo-Vada</a:t>
            </a:r>
            <a:r>
              <a:rPr lang="ru-RU" dirty="0">
                <a:solidFill>
                  <a:srgbClr val="7649BA"/>
                </a:solidFill>
              </a:rPr>
              <a:t> Green — </a:t>
            </a:r>
            <a:r>
              <a:rPr lang="uk-UA" dirty="0">
                <a:solidFill>
                  <a:srgbClr val="7649BA"/>
                </a:solidFill>
              </a:rPr>
              <a:t>програма для ефективної детоксикації, створена на основі легендарної </a:t>
            </a:r>
            <a:br>
              <a:rPr lang="ru-RU" dirty="0">
                <a:solidFill>
                  <a:srgbClr val="7649BA"/>
                </a:solidFill>
              </a:rPr>
            </a:br>
            <a:r>
              <a:rPr lang="ru-RU" dirty="0" err="1">
                <a:solidFill>
                  <a:srgbClr val="7649BA"/>
                </a:solidFill>
              </a:rPr>
              <a:t>Colo-Vada</a:t>
            </a:r>
            <a:r>
              <a:rPr lang="ru-RU" dirty="0">
                <a:solidFill>
                  <a:srgbClr val="7649BA"/>
                </a:solidFill>
              </a:rPr>
              <a:t> </a:t>
            </a:r>
            <a:r>
              <a:rPr lang="ru-RU" dirty="0" err="1">
                <a:solidFill>
                  <a:srgbClr val="7649BA"/>
                </a:solidFill>
              </a:rPr>
              <a:t>Plus</a:t>
            </a:r>
            <a:endParaRPr dirty="0">
              <a:solidFill>
                <a:srgbClr val="7649BA"/>
              </a:solidFill>
            </a:endParaRPr>
          </a:p>
        </p:txBody>
      </p:sp>
      <p:sp>
        <p:nvSpPr>
          <p:cNvPr id="293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1364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pic>
        <p:nvPicPr>
          <p:cNvPr id="8" name="RU112_colo_vad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t="2408" r="810" b="2408"/>
          <a:stretch/>
        </p:blipFill>
        <p:spPr>
          <a:xfrm>
            <a:off x="5619345" y="0"/>
            <a:ext cx="354411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рямоугольник 9"/>
          <p:cNvSpPr/>
          <p:nvPr/>
        </p:nvSpPr>
        <p:spPr>
          <a:xfrm>
            <a:off x="318851" y="2310589"/>
            <a:ext cx="47200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Перший і третій етапи </a:t>
            </a:r>
            <a:r>
              <a:rPr lang="uk-UA" sz="1200" dirty="0" err="1">
                <a:solidFill>
                  <a:srgbClr val="404040"/>
                </a:solidFill>
                <a:latin typeface="Gilroy" panose="00000500000000000000" pitchFamily="2" charset="-52"/>
              </a:rPr>
              <a:t>Colo-Vada</a:t>
            </a: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 </a:t>
            </a:r>
            <a:r>
              <a:rPr lang="uk-UA" sz="1200" dirty="0" err="1">
                <a:solidFill>
                  <a:srgbClr val="404040"/>
                </a:solidFill>
                <a:latin typeface="Gilroy" panose="00000500000000000000" pitchFamily="2" charset="-52"/>
              </a:rPr>
              <a:t>Green</a:t>
            </a: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 повністю відповідають </a:t>
            </a:r>
            <a:r>
              <a:rPr lang="uk-UA" sz="1200" dirty="0" err="1">
                <a:solidFill>
                  <a:srgbClr val="404040"/>
                </a:solidFill>
                <a:latin typeface="Gilroy" panose="00000500000000000000" pitchFamily="2" charset="-52"/>
              </a:rPr>
              <a:t>Colo-Vada</a:t>
            </a: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 </a:t>
            </a:r>
            <a:r>
              <a:rPr lang="uk-UA" sz="1200" dirty="0" err="1">
                <a:solidFill>
                  <a:srgbClr val="404040"/>
                </a:solidFill>
                <a:latin typeface="Gilroy" panose="00000500000000000000" pitchFamily="2" charset="-52"/>
              </a:rPr>
              <a:t>Plus</a:t>
            </a: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. А </a:t>
            </a:r>
            <a:r>
              <a:rPr lang="uk-UA" sz="1200" dirty="0">
                <a:solidFill>
                  <a:srgbClr val="7649BA"/>
                </a:solidFill>
                <a:latin typeface="Gilroy Bold" panose="00000800000000000000" pitchFamily="2" charset="-52"/>
              </a:rPr>
              <a:t>другий</a:t>
            </a: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 етап </a:t>
            </a:r>
            <a:r>
              <a:rPr lang="uk-UA" sz="1200" dirty="0" err="1">
                <a:solidFill>
                  <a:srgbClr val="404040"/>
                </a:solidFill>
                <a:latin typeface="Gilroy" panose="00000500000000000000" pitchFamily="2" charset="-52"/>
              </a:rPr>
              <a:t>Сolo-Vada</a:t>
            </a: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 </a:t>
            </a:r>
            <a:r>
              <a:rPr lang="uk-UA" sz="1200" dirty="0" err="1">
                <a:solidFill>
                  <a:srgbClr val="404040"/>
                </a:solidFill>
                <a:latin typeface="Gilroy" panose="00000500000000000000" pitchFamily="2" charset="-52"/>
              </a:rPr>
              <a:t>Green</a:t>
            </a: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 </a:t>
            </a:r>
            <a:r>
              <a:rPr lang="uk-UA" sz="1200" dirty="0">
                <a:solidFill>
                  <a:srgbClr val="7649BA"/>
                </a:solidFill>
                <a:latin typeface="Gilroy Bold" panose="00000800000000000000" pitchFamily="2" charset="-52"/>
              </a:rPr>
              <a:t>доповнено порошком </a:t>
            </a:r>
            <a:r>
              <a:rPr lang="uk-UA" sz="1200" dirty="0" err="1">
                <a:solidFill>
                  <a:srgbClr val="7649BA"/>
                </a:solidFill>
                <a:latin typeface="Gilroy Bold" panose="00000800000000000000" pitchFamily="2" charset="-52"/>
              </a:rPr>
              <a:t>Light</a:t>
            </a:r>
            <a:r>
              <a:rPr lang="uk-UA" sz="1200" dirty="0">
                <a:solidFill>
                  <a:srgbClr val="7649BA"/>
                </a:solidFill>
                <a:latin typeface="Gilroy Bold" panose="00000800000000000000" pitchFamily="2" charset="-52"/>
              </a:rPr>
              <a:t> </a:t>
            </a:r>
            <a:r>
              <a:rPr lang="uk-UA" sz="1200" dirty="0" err="1">
                <a:solidFill>
                  <a:srgbClr val="7649BA"/>
                </a:solidFill>
                <a:latin typeface="Gilroy Bold" panose="00000800000000000000" pitchFamily="2" charset="-52"/>
              </a:rPr>
              <a:t>Mix</a:t>
            </a: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 для збагачення організму фітонутрієнтами. </a:t>
            </a:r>
          </a:p>
          <a:p>
            <a:endParaRPr lang="uk-UA" sz="1200" dirty="0">
              <a:solidFill>
                <a:srgbClr val="404040"/>
              </a:solidFill>
              <a:latin typeface="Gilroy" panose="00000500000000000000" pitchFamily="2" charset="-52"/>
            </a:endParaRPr>
          </a:p>
          <a:p>
            <a:r>
              <a:rPr lang="uk-UA" sz="1200" dirty="0">
                <a:solidFill>
                  <a:srgbClr val="7649BA"/>
                </a:solidFill>
                <a:latin typeface="Gilroy Bold" panose="00000800000000000000" pitchFamily="2" charset="-52"/>
              </a:rPr>
              <a:t>Нова комбінація продуктів із «зеленим» складом </a:t>
            </a:r>
            <a:b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з лушпиння насіння подорожника, насіння льону, ягід і фруктів, коренеплодів та злаків — запорука ефективного очищення </a:t>
            </a:r>
            <a:b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без суворих обмежень у раціоні. </a:t>
            </a:r>
          </a:p>
          <a:p>
            <a:endParaRPr lang="uk-UA" sz="1200" dirty="0">
              <a:solidFill>
                <a:srgbClr val="404040"/>
              </a:solidFill>
              <a:latin typeface="Gilroy" panose="00000500000000000000" pitchFamily="2" charset="-52"/>
            </a:endParaRPr>
          </a:p>
          <a:p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На цьому етапі можна харчуватися рідкою їжею: </a:t>
            </a:r>
            <a:b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sz="1200" dirty="0">
                <a:solidFill>
                  <a:srgbClr val="404040"/>
                </a:solidFill>
                <a:latin typeface="Gilroy" panose="00000500000000000000" pitchFamily="2" charset="-52"/>
              </a:rPr>
              <a:t>овочевими супами, смузі та бульйонами</a:t>
            </a:r>
            <a:r>
              <a:rPr lang="ru-RU" sz="1200" dirty="0">
                <a:solidFill>
                  <a:srgbClr val="404040"/>
                </a:solidFill>
                <a:latin typeface="Gilroy" panose="00000500000000000000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38080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65;p15"/>
          <p:cNvSpPr txBox="1">
            <a:spLocks noGrp="1"/>
          </p:cNvSpPr>
          <p:nvPr>
            <p:ph type="ctrTitle"/>
          </p:nvPr>
        </p:nvSpPr>
        <p:spPr>
          <a:xfrm>
            <a:off x="310847" y="319125"/>
            <a:ext cx="4986867" cy="129361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  <a:defRPr sz="2800">
                <a:solidFill>
                  <a:srgbClr val="CB3E6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ru-RU" dirty="0" err="1">
                <a:solidFill>
                  <a:srgbClr val="7649BA"/>
                </a:solidFill>
              </a:rPr>
              <a:t>Colo-Vada</a:t>
            </a:r>
            <a:r>
              <a:rPr lang="ru-RU" dirty="0">
                <a:solidFill>
                  <a:srgbClr val="7649BA"/>
                </a:solidFill>
              </a:rPr>
              <a:t> Green — </a:t>
            </a:r>
            <a:br>
              <a:rPr lang="ru-RU" dirty="0">
                <a:solidFill>
                  <a:srgbClr val="7649BA"/>
                </a:solidFill>
              </a:rPr>
            </a:br>
            <a:r>
              <a:rPr lang="uk-UA" dirty="0">
                <a:solidFill>
                  <a:srgbClr val="7649BA"/>
                </a:solidFill>
              </a:rPr>
              <a:t>ідеальна для тих, хто:</a:t>
            </a: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Изображе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6" y="3946042"/>
            <a:ext cx="542533" cy="544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Изображе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0" y="1427395"/>
            <a:ext cx="539204" cy="5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Изображе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4" y="2057072"/>
            <a:ext cx="532557" cy="532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Изображе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8" y="2680102"/>
            <a:ext cx="540748" cy="54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0" y="3311323"/>
            <a:ext cx="544245" cy="544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RU112_colo_vada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" r="1139"/>
          <a:stretch/>
        </p:blipFill>
        <p:spPr>
          <a:xfrm>
            <a:off x="5638800" y="-56655"/>
            <a:ext cx="3505200" cy="52120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058767" y="140692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мріє набути </a:t>
            </a:r>
            <a:b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оптимальної форми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58767" y="2154743"/>
            <a:ext cx="22775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хоче покращити стан шкіри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42913" y="2777699"/>
            <a:ext cx="2614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незбалансовано харчується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42913" y="3405128"/>
            <a:ext cx="2083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має шкідливі звички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54857" y="3895840"/>
            <a:ext cx="2701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живе у мегаполісі </a:t>
            </a:r>
            <a:b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</a:br>
            <a:r>
              <a:rPr lang="uk-UA" dirty="0">
                <a:solidFill>
                  <a:srgbClr val="404040"/>
                </a:solidFill>
                <a:latin typeface="Gilroy" panose="00000500000000000000" pitchFamily="2" charset="-52"/>
              </a:rPr>
              <a:t>і регулярно зазнає стресу</a:t>
            </a:r>
          </a:p>
        </p:txBody>
      </p:sp>
      <p:sp>
        <p:nvSpPr>
          <p:cNvPr id="27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/>
              <a:t>Colo</a:t>
            </a:r>
            <a:r>
              <a:rPr dirty="0"/>
              <a:t>-Vada Green</a:t>
            </a:r>
          </a:p>
        </p:txBody>
      </p:sp>
    </p:spTree>
    <p:extLst>
      <p:ext uri="{BB962C8B-B14F-4D97-AF65-F5344CB8AC3E}">
        <p14:creationId xmlns:p14="http://schemas.microsoft.com/office/powerpoint/2010/main" val="2136714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RU_Colo-vada_Green_Group 13365851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Colo-Vada Green:"/>
          <p:cNvSpPr txBox="1"/>
          <p:nvPr/>
        </p:nvSpPr>
        <p:spPr>
          <a:xfrm>
            <a:off x="406400" y="406400"/>
            <a:ext cx="3082575" cy="35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>
                <a:solidFill>
                  <a:srgbClr val="D5E680"/>
                </a:solidFill>
              </a:rPr>
              <a:t>Colo</a:t>
            </a:r>
            <a:r>
              <a:rPr dirty="0">
                <a:solidFill>
                  <a:srgbClr val="D5E680"/>
                </a:solidFill>
              </a:rPr>
              <a:t>-Vada Green:</a:t>
            </a:r>
          </a:p>
        </p:txBody>
      </p:sp>
      <p:sp>
        <p:nvSpPr>
          <p:cNvPr id="340" name="способствует  выведению токсинов;"/>
          <p:cNvSpPr txBox="1"/>
          <p:nvPr/>
        </p:nvSpPr>
        <p:spPr>
          <a:xfrm>
            <a:off x="1151465" y="1185107"/>
            <a:ext cx="181780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сприяє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виведенню токсинів </a:t>
            </a:r>
          </a:p>
        </p:txBody>
      </p:sp>
      <p:pic>
        <p:nvPicPr>
          <p:cNvPr id="341" name="Program Colo-Vada Green-3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3" y="1163192"/>
            <a:ext cx="645414" cy="645414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укрепляет защитные  силы организма"/>
          <p:cNvSpPr txBox="1"/>
          <p:nvPr/>
        </p:nvSpPr>
        <p:spPr>
          <a:xfrm>
            <a:off x="1151465" y="3681587"/>
            <a:ext cx="144911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зміцнює захисні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сили організму</a:t>
            </a:r>
          </a:p>
        </p:txBody>
      </p:sp>
      <p:pic>
        <p:nvPicPr>
          <p:cNvPr id="343" name="Program Colo-Vada Green-3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0" y="3620642"/>
            <a:ext cx="645414" cy="645414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повышает жизненный тонус  и работоспособность;"/>
          <p:cNvSpPr txBox="1"/>
          <p:nvPr/>
        </p:nvSpPr>
        <p:spPr>
          <a:xfrm>
            <a:off x="1148862" y="2019560"/>
            <a:ext cx="230992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підвищує життєвий тонус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і працездатність</a:t>
            </a:r>
          </a:p>
        </p:txBody>
      </p:sp>
      <p:pic>
        <p:nvPicPr>
          <p:cNvPr id="345" name="Program Colo-Vada Green-4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0" y="1982975"/>
            <a:ext cx="645414" cy="645414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нормализует микрофлору  кишечника;"/>
          <p:cNvSpPr txBox="1"/>
          <p:nvPr/>
        </p:nvSpPr>
        <p:spPr>
          <a:xfrm>
            <a:off x="1148862" y="2829427"/>
            <a:ext cx="205024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відновлює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мікрофлору кишечника</a:t>
            </a:r>
          </a:p>
        </p:txBody>
      </p:sp>
      <p:pic>
        <p:nvPicPr>
          <p:cNvPr id="347" name="Program Colo-Vada Green-4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0" y="2802758"/>
            <a:ext cx="645414" cy="64351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utterstock_61775108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6852" r="664" b="6852"/>
          <a:stretch/>
        </p:blipFill>
        <p:spPr>
          <a:xfrm>
            <a:off x="-62345" y="-241301"/>
            <a:ext cx="9268690" cy="538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9" r="33512" b="32372"/>
          <a:stretch/>
        </p:blipFill>
        <p:spPr>
          <a:xfrm>
            <a:off x="-152400" y="-374651"/>
            <a:ext cx="9568873" cy="5620717"/>
          </a:xfrm>
          <a:prstGeom prst="rect">
            <a:avLst/>
          </a:prstGeom>
        </p:spPr>
      </p:pic>
      <p:pic>
        <p:nvPicPr>
          <p:cNvPr id="117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sp>
        <p:nvSpPr>
          <p:cNvPr id="120" name="Организм человека — целостная экосистема,  способная к самовосстановлению при условии  сбалансированного питания, хорошей экологии,  активного образа жизни и минимального  количества стресса."/>
          <p:cNvSpPr txBox="1"/>
          <p:nvPr/>
        </p:nvSpPr>
        <p:spPr>
          <a:xfrm>
            <a:off x="406400" y="1168400"/>
            <a:ext cx="4274782" cy="1162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uk-UA" sz="1600" dirty="0">
                <a:latin typeface="Gilroy" panose="00000500000000000000" pitchFamily="2" charset="-52"/>
              </a:rPr>
              <a:t>Організм людини — цілісна екосистема, здатна до самоочищення за умови збалансованого харчування, гарної екології, активного способу життя і мінімальної кількості стресу</a:t>
            </a:r>
            <a:r>
              <a:rPr sz="1600" dirty="0">
                <a:latin typeface="Gilroy" panose="00000500000000000000" pitchFamily="2" charset="-52"/>
              </a:rPr>
              <a:t>. </a:t>
            </a:r>
          </a:p>
        </p:txBody>
      </p:sp>
      <p:sp>
        <p:nvSpPr>
          <p:cNvPr id="9" name="Сигналы SOS: как понять,  что в организме пора навести порядок"/>
          <p:cNvSpPr txBox="1"/>
          <p:nvPr/>
        </p:nvSpPr>
        <p:spPr>
          <a:xfrm>
            <a:off x="406400" y="406400"/>
            <a:ext cx="5410135" cy="35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ru-RU" dirty="0">
                <a:solidFill>
                  <a:srgbClr val="C3E53F"/>
                </a:solidFill>
              </a:rPr>
              <a:t>Природа все придумала за нас</a:t>
            </a:r>
            <a:endParaRPr dirty="0">
              <a:solidFill>
                <a:srgbClr val="C3E53F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127_colo_vada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083"/>
            <a:ext cx="9144000" cy="5205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rogram Colo-Vada Green-44.png" descr="Program Colo-Vada Green-4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93" y="2801492"/>
            <a:ext cx="645414" cy="645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rogram Colo-Vada Green-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3" y="1163192"/>
            <a:ext cx="645414" cy="645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rogram Colo-Vada Green-4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3" y="1982342"/>
            <a:ext cx="645414" cy="645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Colo-Vada Green:"/>
          <p:cNvSpPr txBox="1"/>
          <p:nvPr/>
        </p:nvSpPr>
        <p:spPr>
          <a:xfrm>
            <a:off x="406400" y="406400"/>
            <a:ext cx="3082575" cy="35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b="0" dirty="0" err="1">
                <a:solidFill>
                  <a:srgbClr val="DAEF8D"/>
                </a:solidFill>
              </a:rPr>
              <a:t>Colo</a:t>
            </a:r>
            <a:r>
              <a:rPr b="0" dirty="0">
                <a:solidFill>
                  <a:srgbClr val="DAEF8D"/>
                </a:solidFill>
              </a:rPr>
              <a:t>-Vada Green:</a:t>
            </a:r>
          </a:p>
        </p:txBody>
      </p:sp>
      <p:sp>
        <p:nvSpPr>
          <p:cNvPr id="355" name="комфортное очищение…"/>
          <p:cNvSpPr txBox="1"/>
          <p:nvPr/>
        </p:nvSpPr>
        <p:spPr>
          <a:xfrm>
            <a:off x="1134532" y="1209171"/>
            <a:ext cx="197009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комфортне очищення</a:t>
            </a:r>
          </a:p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без зміни ритму життя</a:t>
            </a:r>
          </a:p>
        </p:txBody>
      </p:sp>
      <p:sp>
        <p:nvSpPr>
          <p:cNvPr id="357" name="создана Альбертом Зером…"/>
          <p:cNvSpPr txBox="1"/>
          <p:nvPr/>
        </p:nvSpPr>
        <p:spPr>
          <a:xfrm>
            <a:off x="1134532" y="2713967"/>
            <a:ext cx="3251201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створена Альбертом Зером,</a:t>
            </a:r>
          </a:p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канадським вченим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і </a:t>
            </a:r>
            <a:r>
              <a:rPr lang="uk-UA" sz="1600" dirty="0" err="1">
                <a:latin typeface="Gilroy" panose="00000500000000000000" pitchFamily="2" charset="-52"/>
              </a:rPr>
              <a:t>нутриціологом</a:t>
            </a:r>
            <a:endParaRPr lang="uk-UA" sz="1600" dirty="0">
              <a:latin typeface="Gilroy" panose="00000500000000000000" pitchFamily="2" charset="-52"/>
            </a:endParaRPr>
          </a:p>
        </p:txBody>
      </p:sp>
      <p:sp>
        <p:nvSpPr>
          <p:cNvPr id="359" name="легкость и отличное самочувствие…"/>
          <p:cNvSpPr txBox="1"/>
          <p:nvPr/>
        </p:nvSpPr>
        <p:spPr>
          <a:xfrm>
            <a:off x="1134532" y="2008038"/>
            <a:ext cx="267861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легкість і чудове самопочуття</a:t>
            </a:r>
          </a:p>
          <a:p>
            <a:pPr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усього за 14 днів </a:t>
            </a:r>
          </a:p>
        </p:txBody>
      </p:sp>
      <p:sp>
        <p:nvSpPr>
          <p:cNvPr id="361" name="Colo-Vada Green"/>
          <p:cNvSpPr txBox="1"/>
          <p:nvPr/>
        </p:nvSpPr>
        <p:spPr>
          <a:xfrm>
            <a:off x="406400" y="4795520"/>
            <a:ext cx="1279196" cy="15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>
                <a:solidFill>
                  <a:srgbClr val="7649BA"/>
                </a:solidFill>
              </a:rPr>
              <a:t>Colo</a:t>
            </a:r>
            <a:r>
              <a:rPr dirty="0">
                <a:solidFill>
                  <a:srgbClr val="7649BA"/>
                </a:solidFill>
              </a:rPr>
              <a:t>-Vada Green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38800" y="0"/>
            <a:ext cx="3505200" cy="5143500"/>
          </a:xfrm>
          <a:prstGeom prst="rect">
            <a:avLst/>
          </a:prstGeom>
          <a:solidFill>
            <a:srgbClr val="DAEF8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66" name="Как питаться,  когда ты на Colo-Vada Green?"/>
          <p:cNvSpPr txBox="1"/>
          <p:nvPr/>
        </p:nvSpPr>
        <p:spPr>
          <a:xfrm>
            <a:off x="406400" y="406400"/>
            <a:ext cx="3808735" cy="698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dirty="0">
                <a:solidFill>
                  <a:srgbClr val="7649BA"/>
                </a:solidFill>
              </a:rPr>
              <a:t>Як харчуватись, коли ти </a:t>
            </a:r>
          </a:p>
          <a:p>
            <a:pPr>
              <a:lnSpc>
                <a:spcPct val="80000"/>
              </a:lnSpc>
              <a:defRPr sz="28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dirty="0">
                <a:solidFill>
                  <a:srgbClr val="7649BA"/>
                </a:solidFill>
              </a:rPr>
              <a:t>на </a:t>
            </a:r>
            <a:r>
              <a:rPr dirty="0">
                <a:solidFill>
                  <a:srgbClr val="7649BA"/>
                </a:solidFill>
              </a:rPr>
              <a:t>Colo-Vada Green?</a:t>
            </a:r>
          </a:p>
        </p:txBody>
      </p:sp>
      <p:sp>
        <p:nvSpPr>
          <p:cNvPr id="367" name="Полезные и вкусные рецепты от звездного шеф-повара  помогут пройти программу комфортно и эффективно,  а также получать удовольствие от каждого приема пищи."/>
          <p:cNvSpPr txBox="1"/>
          <p:nvPr/>
        </p:nvSpPr>
        <p:spPr>
          <a:xfrm>
            <a:off x="406400" y="2039356"/>
            <a:ext cx="4021221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Корисні та смачні рецепти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від зоряного шеф-кухаря допоможуть пройти програму комфортно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та ефективно, а також отримувати  задоволення від кожного прийому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їжі. </a:t>
            </a:r>
          </a:p>
        </p:txBody>
      </p:sp>
      <p:pic>
        <p:nvPicPr>
          <p:cNvPr id="368" name="Без имени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34" y="1577758"/>
            <a:ext cx="3331685" cy="2549073"/>
          </a:xfrm>
          <a:prstGeom prst="rect">
            <a:avLst/>
          </a:prstGeom>
          <a:ln w="12700">
            <a:miter lim="400000"/>
          </a:ln>
          <a:effectLst>
            <a:outerShdw blurRad="114300" dist="114300" dir="8760000" rotWithShape="0">
              <a:schemeClr val="accent2">
                <a:lumOff val="-2588"/>
                <a:alpha val="9000"/>
              </a:schemeClr>
            </a:outerShdw>
          </a:effectLst>
        </p:spPr>
      </p:pic>
      <p:sp>
        <p:nvSpPr>
          <p:cNvPr id="369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pic>
        <p:nvPicPr>
          <p:cNvPr id="371" name="Program Colo-Vada Green-53.png" descr="Program Colo-Vada Green-53.png"/>
          <p:cNvPicPr>
            <a:picLocks noChangeAspect="1"/>
          </p:cNvPicPr>
          <p:nvPr/>
        </p:nvPicPr>
        <p:blipFill>
          <a:blip r:embed="rId4"/>
          <a:srcRect t="112" b="112"/>
          <a:stretch>
            <a:fillRect/>
          </a:stretch>
        </p:blipFill>
        <p:spPr>
          <a:xfrm>
            <a:off x="8026706" y="4813300"/>
            <a:ext cx="774701" cy="1356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ерейти">
            <a:hlinkClick r:id="rId5"/>
          </p:cNvPr>
          <p:cNvSpPr txBox="1"/>
          <p:nvPr/>
        </p:nvSpPr>
        <p:spPr>
          <a:xfrm>
            <a:off x="406400" y="4477558"/>
            <a:ext cx="6043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6"/>
              </a:defRPr>
            </a:lvl1pPr>
          </a:lstStyle>
          <a:p>
            <a:pPr>
              <a:defRPr>
                <a:solidFill>
                  <a:srgbClr val="FFFFFF"/>
                </a:solidFill>
                <a:uFillTx/>
              </a:defRPr>
            </a:pPr>
            <a:r>
              <a:rPr sz="1200" dirty="0" err="1">
                <a:solidFill>
                  <a:srgbClr val="7649BA"/>
                </a:solidFill>
                <a:uFill>
                  <a:solidFill>
                    <a:srgbClr val="0000FF"/>
                  </a:solidFill>
                </a:uFill>
                <a:latin typeface="Gilroy" panose="00000500000000000000" pitchFamily="2" charset="-52"/>
                <a:hlinkClick r:id="rId6"/>
              </a:rPr>
              <a:t>перейти</a:t>
            </a:r>
            <a:endParaRPr sz="1200" dirty="0">
              <a:solidFill>
                <a:srgbClr val="7649BA"/>
              </a:solidFill>
              <a:uFill>
                <a:solidFill>
                  <a:srgbClr val="0000FF"/>
                </a:solidFill>
              </a:uFill>
              <a:latin typeface="Gilroy" panose="00000500000000000000" pitchFamily="2" charset="-52"/>
              <a:hlinkClick r:id="rId6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638800" y="0"/>
            <a:ext cx="3505200" cy="5143500"/>
          </a:xfrm>
          <a:prstGeom prst="rect">
            <a:avLst/>
          </a:prstGeom>
          <a:solidFill>
            <a:srgbClr val="DAEF8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76" name="Умный помощник  Colo-Vada Bot"/>
          <p:cNvSpPr txBox="1"/>
          <p:nvPr/>
        </p:nvSpPr>
        <p:spPr>
          <a:xfrm>
            <a:off x="406400" y="406400"/>
            <a:ext cx="3201197" cy="698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dirty="0">
                <a:solidFill>
                  <a:srgbClr val="7649BA"/>
                </a:solidFill>
              </a:rPr>
              <a:t>Розумний помічник </a:t>
            </a:r>
            <a:br>
              <a:rPr dirty="0">
                <a:solidFill>
                  <a:srgbClr val="7649BA"/>
                </a:solidFill>
              </a:rPr>
            </a:br>
            <a:r>
              <a:rPr dirty="0" err="1">
                <a:solidFill>
                  <a:srgbClr val="7649BA"/>
                </a:solidFill>
              </a:rPr>
              <a:t>Colo</a:t>
            </a:r>
            <a:r>
              <a:rPr dirty="0">
                <a:solidFill>
                  <a:srgbClr val="7649BA"/>
                </a:solidFill>
              </a:rPr>
              <a:t>-Vada Bot</a:t>
            </a:r>
          </a:p>
        </p:txBody>
      </p:sp>
      <p:sp>
        <p:nvSpPr>
          <p:cNvPr id="377" name="Персональный чат-бот расскажет об этапах программы Colo-Vada Green и напомнит, какие продукты можно включать в рацион, а от каких  лучше отказаться."/>
          <p:cNvSpPr txBox="1"/>
          <p:nvPr/>
        </p:nvSpPr>
        <p:spPr>
          <a:xfrm>
            <a:off x="406400" y="2043362"/>
            <a:ext cx="3870325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Персональний чат-бот розповість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про етапи програми </a:t>
            </a:r>
            <a:r>
              <a:rPr lang="uk-UA" sz="1600" dirty="0" err="1">
                <a:latin typeface="Gilroy" panose="00000500000000000000" pitchFamily="2" charset="-52"/>
              </a:rPr>
              <a:t>Colo-Vada</a:t>
            </a:r>
            <a:r>
              <a:rPr lang="uk-UA" sz="1600" dirty="0">
                <a:latin typeface="Gilroy" panose="00000500000000000000" pitchFamily="2" charset="-52"/>
              </a:rPr>
              <a:t> </a:t>
            </a:r>
            <a:r>
              <a:rPr lang="uk-UA" sz="1600" dirty="0" err="1">
                <a:latin typeface="Gilroy" panose="00000500000000000000" pitchFamily="2" charset="-52"/>
              </a:rPr>
              <a:t>Green</a:t>
            </a:r>
            <a:r>
              <a:rPr lang="uk-UA" sz="1600" dirty="0">
                <a:latin typeface="Gilroy" panose="00000500000000000000" pitchFamily="2" charset="-52"/>
              </a:rPr>
              <a:t>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і нагадає, які продукти можна включати      до раціону, а від яких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краще відмовитись</a:t>
            </a:r>
            <a:r>
              <a:rPr sz="1600" dirty="0">
                <a:latin typeface="Gilroy" panose="00000500000000000000" pitchFamily="2" charset="-52"/>
              </a:rPr>
              <a:t>.</a:t>
            </a:r>
          </a:p>
        </p:txBody>
      </p:sp>
      <p:pic>
        <p:nvPicPr>
          <p:cNvPr id="378" name="phone_14_pro_mockup_2 копия.png" descr="phone_14_pro_mockup_2 копи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447" y="673100"/>
            <a:ext cx="2898962" cy="3797300"/>
          </a:xfrm>
          <a:prstGeom prst="rect">
            <a:avLst/>
          </a:prstGeom>
          <a:ln w="12700">
            <a:miter lim="400000"/>
          </a:ln>
          <a:effectLst>
            <a:outerShdw blurRad="381000" dir="2700000" rotWithShape="0">
              <a:schemeClr val="accent6">
                <a:lumOff val="18627"/>
                <a:alpha val="17000"/>
              </a:schemeClr>
            </a:outerShdw>
          </a:effectLst>
        </p:spPr>
      </p:pic>
      <p:sp>
        <p:nvSpPr>
          <p:cNvPr id="380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pic>
        <p:nvPicPr>
          <p:cNvPr id="382" name="Program Colo-Vada Green-53.png" descr="Program Colo-Vada Green-53.png"/>
          <p:cNvPicPr>
            <a:picLocks noChangeAspect="1"/>
          </p:cNvPicPr>
          <p:nvPr/>
        </p:nvPicPr>
        <p:blipFill>
          <a:blip r:embed="rId4"/>
          <a:srcRect t="112" b="112"/>
          <a:stretch>
            <a:fillRect/>
          </a:stretch>
        </p:blipFill>
        <p:spPr>
          <a:xfrm>
            <a:off x="8026706" y="4813300"/>
            <a:ext cx="774701" cy="1356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перейти"/>
          <p:cNvSpPr txBox="1"/>
          <p:nvPr/>
        </p:nvSpPr>
        <p:spPr>
          <a:xfrm>
            <a:off x="406400" y="4477558"/>
            <a:ext cx="60433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5"/>
              </a:defRPr>
            </a:lvl1pPr>
          </a:lstStyle>
          <a:p>
            <a:pPr>
              <a:defRPr>
                <a:solidFill>
                  <a:srgbClr val="FFFFFF"/>
                </a:solidFill>
                <a:uFillTx/>
              </a:defRPr>
            </a:pPr>
            <a:r>
              <a:rPr sz="1200" dirty="0" err="1">
                <a:solidFill>
                  <a:srgbClr val="7649BA"/>
                </a:solidFill>
                <a:uFill>
                  <a:solidFill>
                    <a:srgbClr val="0000FF"/>
                  </a:solidFill>
                </a:uFill>
                <a:latin typeface="Gilroy" panose="00000500000000000000" pitchFamily="2" charset="-52"/>
                <a:hlinkClick r:id="rId5"/>
              </a:rPr>
              <a:t>перейти</a:t>
            </a:r>
            <a:endParaRPr sz="1200" dirty="0">
              <a:solidFill>
                <a:srgbClr val="7649BA"/>
              </a:solidFill>
              <a:uFill>
                <a:solidFill>
                  <a:srgbClr val="0000FF"/>
                </a:solidFill>
              </a:uFill>
              <a:latin typeface="Gilroy" panose="00000500000000000000" pitchFamily="2" charset="-52"/>
              <a:hlinkClick r:id="rId5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12_colo_vada_RU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7" y="2521"/>
            <a:ext cx="9155354" cy="5138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Colo-Vada Green"/>
          <p:cNvSpPr txBox="1"/>
          <p:nvPr/>
        </p:nvSpPr>
        <p:spPr>
          <a:xfrm>
            <a:off x="406400" y="406400"/>
            <a:ext cx="482984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30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en-US" dirty="0">
                <a:solidFill>
                  <a:srgbClr val="DAEF8D"/>
                </a:solidFill>
              </a:rPr>
              <a:t>Program </a:t>
            </a:r>
            <a:r>
              <a:rPr dirty="0" err="1">
                <a:solidFill>
                  <a:srgbClr val="DAEF8D"/>
                </a:solidFill>
              </a:rPr>
              <a:t>Colo</a:t>
            </a:r>
            <a:r>
              <a:rPr dirty="0">
                <a:solidFill>
                  <a:srgbClr val="DAEF8D"/>
                </a:solidFill>
              </a:rPr>
              <a:t>-Vada Green</a:t>
            </a:r>
          </a:p>
        </p:txBody>
      </p:sp>
      <p:sp>
        <p:nvSpPr>
          <p:cNvPr id="397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sp>
        <p:nvSpPr>
          <p:cNvPr id="15" name="БОНУСНЫЕ БАЛЛЫ…"/>
          <p:cNvSpPr txBox="1"/>
          <p:nvPr/>
        </p:nvSpPr>
        <p:spPr>
          <a:xfrm>
            <a:off x="1525184" y="1807680"/>
            <a:ext cx="1304749" cy="37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lnSpc>
                <a:spcPct val="80000"/>
              </a:lnSpc>
              <a:defRPr sz="1600">
                <a:solidFill>
                  <a:srgbClr val="4C4B4B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Бонусні бали</a:t>
            </a:r>
          </a:p>
        </p:txBody>
      </p:sp>
      <p:sp>
        <p:nvSpPr>
          <p:cNvPr id="16" name="Кружок_0"/>
          <p:cNvSpPr/>
          <p:nvPr/>
        </p:nvSpPr>
        <p:spPr>
          <a:xfrm>
            <a:off x="505745" y="1644134"/>
            <a:ext cx="671515" cy="672647"/>
          </a:xfrm>
          <a:prstGeom prst="ellipse">
            <a:avLst/>
          </a:prstGeom>
          <a:ln w="28575">
            <a:solidFill>
              <a:srgbClr val="DAEF8D"/>
            </a:solidFill>
          </a:ln>
        </p:spPr>
        <p:txBody>
          <a:bodyPr lIns="0" tIns="0" rIns="0" bIns="0"/>
          <a:lstStyle/>
          <a:p>
            <a:pPr>
              <a:defRPr sz="1800">
                <a:solidFill>
                  <a:srgbClr val="00386B"/>
                </a:solidFill>
              </a:defRPr>
            </a:pPr>
            <a:endParaRPr>
              <a:solidFill>
                <a:srgbClr val="7649BA"/>
              </a:solidFill>
            </a:endParaRPr>
          </a:p>
        </p:txBody>
      </p:sp>
      <p:sp>
        <p:nvSpPr>
          <p:cNvPr id="17" name="Прямоугольник 218"/>
          <p:cNvSpPr txBox="1"/>
          <p:nvPr/>
        </p:nvSpPr>
        <p:spPr>
          <a:xfrm>
            <a:off x="373719" y="761081"/>
            <a:ext cx="2308063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600">
                <a:solidFill>
                  <a:srgbClr val="404040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>
                <a:solidFill>
                  <a:schemeClr val="bg1"/>
                </a:solidFill>
              </a:rPr>
              <a:t>код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230</a:t>
            </a:r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" name="00"/>
          <p:cNvSpPr txBox="1"/>
          <p:nvPr/>
        </p:nvSpPr>
        <p:spPr>
          <a:xfrm>
            <a:off x="350477" y="1770180"/>
            <a:ext cx="982049" cy="41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1600" b="1">
                <a:solidFill>
                  <a:srgbClr val="4C4B4B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50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" name="000 у.е."/>
          <p:cNvSpPr txBox="1"/>
          <p:nvPr/>
        </p:nvSpPr>
        <p:spPr>
          <a:xfrm>
            <a:off x="340539" y="3207352"/>
            <a:ext cx="1157273" cy="41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defRPr sz="1600" b="1">
                <a:solidFill>
                  <a:srgbClr val="4C4B4B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112</a:t>
            </a:r>
            <a:r>
              <a:rPr dirty="0">
                <a:solidFill>
                  <a:schemeClr val="bg1"/>
                </a:solidFill>
              </a:rPr>
              <a:t>,</a:t>
            </a:r>
            <a:r>
              <a:rPr lang="ru-RU" dirty="0">
                <a:solidFill>
                  <a:schemeClr val="bg1"/>
                </a:solidFill>
              </a:rPr>
              <a:t>5</a:t>
            </a:r>
            <a:r>
              <a:rPr dirty="0">
                <a:solidFill>
                  <a:schemeClr val="bg1"/>
                </a:solidFill>
              </a:rPr>
              <a:t>0 у. </a:t>
            </a:r>
            <a:r>
              <a:rPr lang="ru-RU" dirty="0">
                <a:solidFill>
                  <a:schemeClr val="bg1"/>
                </a:solidFill>
              </a:rPr>
              <a:t>о</a:t>
            </a:r>
            <a:r>
              <a:rPr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00 у.е."/>
          <p:cNvSpPr txBox="1"/>
          <p:nvPr/>
        </p:nvSpPr>
        <p:spPr>
          <a:xfrm>
            <a:off x="345313" y="2488691"/>
            <a:ext cx="1053079" cy="41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defRPr sz="1600" b="1">
                <a:solidFill>
                  <a:srgbClr val="4C4B4B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90</a:t>
            </a:r>
            <a:r>
              <a:rPr dirty="0">
                <a:solidFill>
                  <a:schemeClr val="bg1"/>
                </a:solidFill>
              </a:rPr>
              <a:t>,00 у. </a:t>
            </a:r>
            <a:r>
              <a:rPr lang="ru-RU" dirty="0">
                <a:solidFill>
                  <a:schemeClr val="bg1"/>
                </a:solidFill>
              </a:rPr>
              <a:t>о</a:t>
            </a:r>
            <a:r>
              <a:rPr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БОНУСНЫЕ БАЛЛЫ…"/>
          <p:cNvSpPr txBox="1"/>
          <p:nvPr/>
        </p:nvSpPr>
        <p:spPr>
          <a:xfrm>
            <a:off x="1525693" y="2543776"/>
            <a:ext cx="1208569" cy="37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lnSpc>
                <a:spcPct val="80000"/>
              </a:lnSpc>
              <a:defRPr sz="1600">
                <a:solidFill>
                  <a:srgbClr val="4C4B4B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Клубна ціна</a:t>
            </a:r>
          </a:p>
        </p:txBody>
      </p:sp>
      <p:sp>
        <p:nvSpPr>
          <p:cNvPr id="22" name="БОНУСНЫЕ БАЛЛЫ…"/>
          <p:cNvSpPr txBox="1"/>
          <p:nvPr/>
        </p:nvSpPr>
        <p:spPr>
          <a:xfrm>
            <a:off x="1525693" y="3264928"/>
            <a:ext cx="1468256" cy="37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lnSpc>
                <a:spcPct val="80000"/>
              </a:lnSpc>
              <a:defRPr sz="1600">
                <a:solidFill>
                  <a:srgbClr val="4C4B4B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uk-UA" dirty="0">
                <a:solidFill>
                  <a:schemeClr val="bg1"/>
                </a:solidFill>
                <a:latin typeface="Gilroy" panose="00000500000000000000" pitchFamily="2" charset="-52"/>
              </a:rPr>
              <a:t>Роздрібна ціна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olo-Vada_Gree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451832"/>
            <a:ext cx="1053673" cy="26416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106;p23"/>
          <p:cNvSpPr txBox="1">
            <a:spLocks/>
          </p:cNvSpPr>
          <p:nvPr/>
        </p:nvSpPr>
        <p:spPr>
          <a:xfrm>
            <a:off x="316132" y="2731912"/>
            <a:ext cx="5339620" cy="153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t">
            <a:normAutofit/>
          </a:bodyPr>
          <a:lstStyle>
            <a:lvl1pPr marL="0" marR="0" indent="0" algn="l" defTabSz="914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1" i="0" u="none" strike="noStrike" cap="none" spc="0" baseline="0">
                <a:solidFill>
                  <a:srgbClr val="FFFFFF"/>
                </a:solidFill>
                <a:uFillTx/>
                <a:latin typeface="Gilroy Bold"/>
                <a:ea typeface="Gilroy Bold"/>
                <a:cs typeface="Gilroy Bold"/>
                <a:sym typeface="Gilroy Bold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uk-UA" sz="2600" dirty="0">
                <a:solidFill>
                  <a:schemeClr val="bg1"/>
                </a:solidFill>
              </a:rPr>
              <a:t>Природа твоєї легкості</a:t>
            </a:r>
          </a:p>
        </p:txBody>
      </p:sp>
      <p:sp>
        <p:nvSpPr>
          <p:cNvPr id="7" name="Google Shape;55;p13"/>
          <p:cNvSpPr txBox="1"/>
          <p:nvPr/>
        </p:nvSpPr>
        <p:spPr>
          <a:xfrm>
            <a:off x="297631" y="1615992"/>
            <a:ext cx="8520602" cy="125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pPr>
              <a:lnSpc>
                <a:spcPct val="90000"/>
              </a:lnSpc>
              <a:defRPr sz="43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sz="3600" dirty="0">
                <a:solidFill>
                  <a:srgbClr val="7649BA"/>
                </a:solidFill>
              </a:rPr>
              <a:t>Program </a:t>
            </a:r>
            <a:br>
              <a:rPr lang="en-US" sz="3600" dirty="0">
                <a:solidFill>
                  <a:srgbClr val="7649BA"/>
                </a:solidFill>
              </a:rPr>
            </a:br>
            <a:r>
              <a:rPr lang="en-US" sz="3600" dirty="0">
                <a:solidFill>
                  <a:srgbClr val="7649BA"/>
                </a:solidFill>
              </a:rPr>
              <a:t>Colo-Vada Green</a:t>
            </a:r>
          </a:p>
        </p:txBody>
      </p:sp>
    </p:spTree>
    <p:extLst>
      <p:ext uri="{BB962C8B-B14F-4D97-AF65-F5344CB8AC3E}">
        <p14:creationId xmlns:p14="http://schemas.microsoft.com/office/powerpoint/2010/main" val="4598873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загрязненный воздух в мегаполисах"/>
          <p:cNvSpPr txBox="1"/>
          <p:nvPr/>
        </p:nvSpPr>
        <p:spPr>
          <a:xfrm>
            <a:off x="5831254" y="2366943"/>
            <a:ext cx="155170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sz="1400" dirty="0">
                <a:latin typeface="Gilroy" panose="00000500000000000000" pitchFamily="2" charset="-52"/>
              </a:rPr>
              <a:t>забруднене повітря </a:t>
            </a:r>
          </a:p>
          <a:p>
            <a:r>
              <a:rPr lang="uk-UA" sz="1400" dirty="0">
                <a:latin typeface="Gilroy" panose="00000500000000000000" pitchFamily="2" charset="-52"/>
              </a:rPr>
              <a:t>у мегаполісах</a:t>
            </a:r>
          </a:p>
        </p:txBody>
      </p:sp>
      <p:sp>
        <p:nvSpPr>
          <p:cNvPr id="127" name="постоянные стрессы"/>
          <p:cNvSpPr txBox="1"/>
          <p:nvPr/>
        </p:nvSpPr>
        <p:spPr>
          <a:xfrm>
            <a:off x="1905054" y="3281065"/>
            <a:ext cx="115095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r"/>
            <a:r>
              <a:rPr lang="uk-UA" sz="1400" dirty="0">
                <a:latin typeface="Gilroy" panose="00000500000000000000" pitchFamily="2" charset="-52"/>
              </a:rPr>
              <a:t>постійні стреси</a:t>
            </a:r>
          </a:p>
        </p:txBody>
      </p:sp>
      <p:sp>
        <p:nvSpPr>
          <p:cNvPr id="128" name="малоподвижный образ жизни"/>
          <p:cNvSpPr txBox="1"/>
          <p:nvPr/>
        </p:nvSpPr>
        <p:spPr>
          <a:xfrm>
            <a:off x="5831254" y="3877004"/>
            <a:ext cx="161526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sz="1400" dirty="0">
                <a:latin typeface="Gilroy" panose="00000500000000000000" pitchFamily="2" charset="-52"/>
              </a:rPr>
              <a:t>малорухливий спосіб життя</a:t>
            </a:r>
          </a:p>
        </p:txBody>
      </p:sp>
      <p:sp>
        <p:nvSpPr>
          <p:cNvPr id="131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pic>
        <p:nvPicPr>
          <p:cNvPr id="132" name="Program Colo-Vada Green-53.png" descr="Program Colo-Vada Green-53.png"/>
          <p:cNvPicPr>
            <a:picLocks noChangeAspect="1"/>
          </p:cNvPicPr>
          <p:nvPr/>
        </p:nvPicPr>
        <p:blipFill>
          <a:blip r:embed="rId4"/>
          <a:srcRect t="112" b="112"/>
          <a:stretch>
            <a:fillRect/>
          </a:stretch>
        </p:blipFill>
        <p:spPr>
          <a:xfrm>
            <a:off x="8026706" y="4813300"/>
            <a:ext cx="774701" cy="13565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Сигналы SOS: как понять,  что в организме пора навести порядок"/>
          <p:cNvSpPr txBox="1"/>
          <p:nvPr/>
        </p:nvSpPr>
        <p:spPr>
          <a:xfrm>
            <a:off x="406401" y="406400"/>
            <a:ext cx="4315724" cy="10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dirty="0">
                <a:solidFill>
                  <a:srgbClr val="7649BA"/>
                </a:solidFill>
              </a:rPr>
              <a:t>Очищення організму </a:t>
            </a:r>
            <a:br>
              <a:rPr lang="uk-UA" dirty="0">
                <a:solidFill>
                  <a:srgbClr val="7649BA"/>
                </a:solidFill>
              </a:rPr>
            </a:br>
            <a:r>
              <a:rPr lang="uk-UA" dirty="0">
                <a:solidFill>
                  <a:srgbClr val="7649BA"/>
                </a:solidFill>
              </a:rPr>
              <a:t>багато в чому залежить   від роботи органів-фільтрів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37" y="2115421"/>
            <a:ext cx="1441769" cy="3120755"/>
          </a:xfrm>
          <a:prstGeom prst="rect">
            <a:avLst/>
          </a:prstGeom>
        </p:spPr>
      </p:pic>
      <p:sp>
        <p:nvSpPr>
          <p:cNvPr id="15" name="загрязненный воздух в мегаполисах"/>
          <p:cNvSpPr txBox="1"/>
          <p:nvPr/>
        </p:nvSpPr>
        <p:spPr>
          <a:xfrm>
            <a:off x="863658" y="2291520"/>
            <a:ext cx="2192353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r"/>
            <a:r>
              <a:rPr lang="uk-UA" sz="1400" dirty="0">
                <a:latin typeface="Gilroy" panose="00000500000000000000" pitchFamily="2" charset="-52"/>
              </a:rPr>
              <a:t>незбалансований раціон</a:t>
            </a:r>
          </a:p>
          <a:p>
            <a:pPr algn="r"/>
            <a:r>
              <a:rPr lang="uk-UA" sz="1400" dirty="0">
                <a:latin typeface="Gilroy" panose="00000500000000000000" pitchFamily="2" charset="-52"/>
              </a:rPr>
              <a:t>з надлишком трансжирів</a:t>
            </a:r>
          </a:p>
        </p:txBody>
      </p:sp>
      <p:sp>
        <p:nvSpPr>
          <p:cNvPr id="16" name="постоянные стрессы"/>
          <p:cNvSpPr txBox="1"/>
          <p:nvPr/>
        </p:nvSpPr>
        <p:spPr>
          <a:xfrm>
            <a:off x="5831254" y="3164090"/>
            <a:ext cx="256643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sz="1400" dirty="0">
                <a:latin typeface="Gilroy" panose="00000500000000000000" pitchFamily="2" charset="-52"/>
              </a:rPr>
              <a:t>шкідливі звички: </a:t>
            </a:r>
            <a:br>
              <a:rPr lang="uk-UA" sz="1400" dirty="0">
                <a:latin typeface="Gilroy" panose="00000500000000000000" pitchFamily="2" charset="-52"/>
              </a:rPr>
            </a:br>
            <a:r>
              <a:rPr lang="uk-UA" sz="1400" dirty="0">
                <a:latin typeface="Gilroy" panose="00000500000000000000" pitchFamily="2" charset="-52"/>
              </a:rPr>
              <a:t>куріння та вживання алкоголю</a:t>
            </a:r>
          </a:p>
        </p:txBody>
      </p:sp>
      <p:sp>
        <p:nvSpPr>
          <p:cNvPr id="17" name="малоподвижный образ жизни"/>
          <p:cNvSpPr txBox="1"/>
          <p:nvPr/>
        </p:nvSpPr>
        <p:spPr>
          <a:xfrm>
            <a:off x="406400" y="3877002"/>
            <a:ext cx="266158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r"/>
            <a:r>
              <a:rPr lang="uk-UA" sz="1400" dirty="0">
                <a:latin typeface="Gilroy" panose="00000500000000000000" pitchFamily="2" charset="-52"/>
              </a:rPr>
              <a:t>нерегулярний прийом </a:t>
            </a:r>
            <a:br>
              <a:rPr lang="uk-UA" sz="1400" dirty="0">
                <a:latin typeface="Gilroy" panose="00000500000000000000" pitchFamily="2" charset="-52"/>
              </a:rPr>
            </a:br>
            <a:r>
              <a:rPr lang="uk-UA" sz="1400" dirty="0">
                <a:latin typeface="Gilroy" panose="00000500000000000000" pitchFamily="2" charset="-52"/>
              </a:rPr>
              <a:t>питної води</a:t>
            </a:r>
          </a:p>
        </p:txBody>
      </p:sp>
      <p:sp>
        <p:nvSpPr>
          <p:cNvPr id="3" name="Овал 2"/>
          <p:cNvSpPr/>
          <p:nvPr/>
        </p:nvSpPr>
        <p:spPr>
          <a:xfrm>
            <a:off x="3499390" y="2545387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499390" y="3322163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504826" y="4025823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241888" y="3322163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241888" y="2545387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241888" y="4025823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5" name="Прямая соединительная линия 4"/>
          <p:cNvCxnSpPr>
            <a:endCxn id="3" idx="2"/>
          </p:cNvCxnSpPr>
          <p:nvPr/>
        </p:nvCxnSpPr>
        <p:spPr>
          <a:xfrm flipV="1">
            <a:off x="3176337" y="2612011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3176337" y="3387863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3189258" y="4092446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381090" y="4092446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5375135" y="3379535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5386264" y="2612011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загрязненный воздух в мегаполисах"/>
          <p:cNvSpPr txBox="1"/>
          <p:nvPr/>
        </p:nvSpPr>
        <p:spPr>
          <a:xfrm>
            <a:off x="406400" y="1534905"/>
            <a:ext cx="4315724" cy="348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ct val="80000"/>
              </a:lnSpc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sz="1400" dirty="0">
                <a:solidFill>
                  <a:srgbClr val="404040"/>
                </a:solidFill>
              </a:rPr>
              <a:t>Щодня вони зазнають негативного впливу зовнішніх  факторів: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utterstock_11216572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t="8625" r="1048" b="8625"/>
          <a:stretch/>
        </p:blipFill>
        <p:spPr>
          <a:xfrm>
            <a:off x="-106384" y="-72580"/>
            <a:ext cx="9363118" cy="5275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r="518" b="1406"/>
          <a:stretch/>
        </p:blipFill>
        <p:spPr>
          <a:xfrm>
            <a:off x="-104225" y="-72579"/>
            <a:ext cx="9536558" cy="5275960"/>
          </a:xfrm>
          <a:prstGeom prst="rect">
            <a:avLst/>
          </a:prstGeom>
        </p:spPr>
      </p:pic>
      <p:sp>
        <p:nvSpPr>
          <p:cNvPr id="137" name="Rectangle"/>
          <p:cNvSpPr/>
          <p:nvPr/>
        </p:nvSpPr>
        <p:spPr>
          <a:xfrm>
            <a:off x="10109199" y="-448120"/>
            <a:ext cx="1752469" cy="5651500"/>
          </a:xfrm>
          <a:prstGeom prst="rect">
            <a:avLst/>
          </a:prstGeom>
          <a:solidFill>
            <a:srgbClr val="000000">
              <a:alpha val="47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5" r="-3124" b="1406"/>
          <a:stretch/>
        </p:blipFill>
        <p:spPr>
          <a:xfrm>
            <a:off x="-106384" y="-72581"/>
            <a:ext cx="9964952" cy="5275961"/>
          </a:xfrm>
          <a:prstGeom prst="rect">
            <a:avLst/>
          </a:prstGeom>
        </p:spPr>
      </p:pic>
      <p:pic>
        <p:nvPicPr>
          <p:cNvPr id="138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sp>
        <p:nvSpPr>
          <p:cNvPr id="7" name="Организм человека — целостная экосистема,  способная к самовосстановлению при условии  сбалансированного питания, хорошей экологии,  активного образа жизни и минимального  количества стресса."/>
          <p:cNvSpPr txBox="1"/>
          <p:nvPr/>
        </p:nvSpPr>
        <p:spPr>
          <a:xfrm>
            <a:off x="406401" y="1173967"/>
            <a:ext cx="4165600" cy="145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uk-UA" sz="1600" dirty="0">
                <a:latin typeface="Gilroy" panose="00000500000000000000" pitchFamily="2" charset="-52"/>
              </a:rPr>
              <a:t>Внаслідок підвищеного навантаження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печінка, нирки, ШКТ і лімфатична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система не справляються. В організмі накопичуються токсини*, а стан здоров'я стрімко погіршується.</a:t>
            </a:r>
          </a:p>
        </p:txBody>
      </p:sp>
      <p:sp>
        <p:nvSpPr>
          <p:cNvPr id="11" name="Организм человека — целостная экосистема,  способная к самовосстановлению при условии  сбалансированного питания, хорошей экологии,  активного образа жизни и минимального  количества стресса."/>
          <p:cNvSpPr txBox="1"/>
          <p:nvPr/>
        </p:nvSpPr>
        <p:spPr>
          <a:xfrm>
            <a:off x="406399" y="3772378"/>
            <a:ext cx="3422651" cy="88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ru-RU" sz="1200" dirty="0">
                <a:solidFill>
                  <a:schemeClr val="bg1"/>
                </a:solidFill>
                <a:latin typeface="Gilroy" panose="00000500000000000000" pitchFamily="2" charset="-52"/>
              </a:rPr>
              <a:t>*</a:t>
            </a:r>
            <a:r>
              <a:rPr lang="uk-UA" sz="1200" dirty="0">
                <a:solidFill>
                  <a:schemeClr val="bg1"/>
                </a:solidFill>
                <a:latin typeface="Gilroy" panose="00000500000000000000" pitchFamily="2" charset="-52"/>
              </a:rPr>
              <a:t>До токсинів належать: патогенна мікрофлора </a:t>
            </a:r>
            <a:br>
              <a:rPr lang="uk-UA" sz="1200" dirty="0">
                <a:solidFill>
                  <a:schemeClr val="bg1"/>
                </a:solidFill>
                <a:latin typeface="Gilroy" panose="00000500000000000000" pitchFamily="2" charset="-52"/>
              </a:rPr>
            </a:br>
            <a:r>
              <a:rPr lang="uk-UA" sz="1200" dirty="0">
                <a:solidFill>
                  <a:schemeClr val="bg1"/>
                </a:solidFill>
                <a:latin typeface="Gilroy" panose="00000500000000000000" pitchFamily="2" charset="-52"/>
              </a:rPr>
              <a:t>та продукти її життєдіяльності, застояний вміст  кишечника, залишки неперетравленої їжі,   паразити і продукти їх життєдіяльності.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/>
              <a:t>Colo</a:t>
            </a:r>
            <a:r>
              <a:rPr dirty="0"/>
              <a:t>-Vada Green</a:t>
            </a:r>
          </a:p>
        </p:txBody>
      </p:sp>
      <p:pic>
        <p:nvPicPr>
          <p:cNvPr id="152" name="Program Colo-Vada Green-53.png" descr="Program Colo-Vada Green-53.png"/>
          <p:cNvPicPr>
            <a:picLocks noChangeAspect="1"/>
          </p:cNvPicPr>
          <p:nvPr/>
        </p:nvPicPr>
        <p:blipFill>
          <a:blip r:embed="rId4"/>
          <a:srcRect t="112" b="112"/>
          <a:stretch>
            <a:fillRect/>
          </a:stretch>
        </p:blipFill>
        <p:spPr>
          <a:xfrm>
            <a:off x="8026706" y="4813300"/>
            <a:ext cx="774701" cy="13565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Сигналы SOS: как понять,  что в организме пора навести порядок"/>
          <p:cNvSpPr txBox="1"/>
          <p:nvPr/>
        </p:nvSpPr>
        <p:spPr>
          <a:xfrm>
            <a:off x="406400" y="406400"/>
            <a:ext cx="7940341" cy="104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dirty="0">
                <a:solidFill>
                  <a:srgbClr val="7649BA"/>
                </a:solidFill>
              </a:rPr>
              <a:t>Сигнали SOS: як зрозуміти, </a:t>
            </a:r>
            <a:br>
              <a:rPr lang="uk-UA" dirty="0">
                <a:solidFill>
                  <a:srgbClr val="7649BA"/>
                </a:solidFill>
              </a:rPr>
            </a:br>
            <a:r>
              <a:rPr lang="uk-UA" dirty="0">
                <a:solidFill>
                  <a:srgbClr val="7649BA"/>
                </a:solidFill>
              </a:rPr>
              <a:t>що в організмі час </a:t>
            </a:r>
          </a:p>
          <a:p>
            <a:pPr>
              <a:lnSpc>
                <a:spcPct val="80000"/>
              </a:lnSpc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dirty="0">
                <a:solidFill>
                  <a:srgbClr val="7649BA"/>
                </a:solidFill>
              </a:rPr>
              <a:t>навести лад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06" y="1828860"/>
            <a:ext cx="1674236" cy="3314639"/>
          </a:xfrm>
          <a:prstGeom prst="rect">
            <a:avLst/>
          </a:prstGeom>
        </p:spPr>
      </p:pic>
      <p:sp>
        <p:nvSpPr>
          <p:cNvPr id="15" name="загрязненный воздух в мегаполисах"/>
          <p:cNvSpPr txBox="1"/>
          <p:nvPr/>
        </p:nvSpPr>
        <p:spPr>
          <a:xfrm>
            <a:off x="6047826" y="2486211"/>
            <a:ext cx="102592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sz="1400" dirty="0">
                <a:latin typeface="Gilroy" panose="00000500000000000000" pitchFamily="2" charset="-52"/>
              </a:rPr>
              <a:t>дратівливість</a:t>
            </a:r>
          </a:p>
        </p:txBody>
      </p:sp>
      <p:sp>
        <p:nvSpPr>
          <p:cNvPr id="16" name="постоянные стрессы"/>
          <p:cNvSpPr txBox="1"/>
          <p:nvPr/>
        </p:nvSpPr>
        <p:spPr>
          <a:xfrm>
            <a:off x="1005695" y="3281065"/>
            <a:ext cx="19540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r"/>
            <a:r>
              <a:rPr lang="uk-UA" sz="1400" dirty="0">
                <a:latin typeface="Gilroy" panose="00000500000000000000" pitchFamily="2" charset="-52"/>
              </a:rPr>
              <a:t>порушення випорожнень</a:t>
            </a:r>
          </a:p>
        </p:txBody>
      </p:sp>
      <p:sp>
        <p:nvSpPr>
          <p:cNvPr id="17" name="малоподвижный образ жизни"/>
          <p:cNvSpPr txBox="1"/>
          <p:nvPr/>
        </p:nvSpPr>
        <p:spPr>
          <a:xfrm>
            <a:off x="6047826" y="3976394"/>
            <a:ext cx="161526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sz="1400" dirty="0">
                <a:latin typeface="Gilroy" panose="00000500000000000000" pitchFamily="2" charset="-52"/>
              </a:rPr>
              <a:t>порушення сну</a:t>
            </a:r>
          </a:p>
        </p:txBody>
      </p:sp>
      <p:sp>
        <p:nvSpPr>
          <p:cNvPr id="18" name="загрязненный воздух в мегаполисах"/>
          <p:cNvSpPr txBox="1"/>
          <p:nvPr/>
        </p:nvSpPr>
        <p:spPr>
          <a:xfrm>
            <a:off x="767403" y="2400849"/>
            <a:ext cx="2192353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r"/>
            <a:r>
              <a:rPr lang="uk-UA" sz="1400" dirty="0">
                <a:latin typeface="Gilroy" panose="00000500000000000000" pitchFamily="2" charset="-52"/>
              </a:rPr>
              <a:t>дискомфорт після </a:t>
            </a:r>
            <a:br>
              <a:rPr lang="uk-UA" sz="1400" dirty="0">
                <a:latin typeface="Gilroy" panose="00000500000000000000" pitchFamily="2" charset="-52"/>
              </a:rPr>
            </a:br>
            <a:r>
              <a:rPr lang="uk-UA" sz="1400" dirty="0">
                <a:latin typeface="Gilroy" panose="00000500000000000000" pitchFamily="2" charset="-52"/>
              </a:rPr>
              <a:t>прийому їжі</a:t>
            </a:r>
          </a:p>
        </p:txBody>
      </p:sp>
      <p:sp>
        <p:nvSpPr>
          <p:cNvPr id="19" name="постоянные стрессы"/>
          <p:cNvSpPr txBox="1"/>
          <p:nvPr/>
        </p:nvSpPr>
        <p:spPr>
          <a:xfrm>
            <a:off x="6047826" y="3263480"/>
            <a:ext cx="256643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sz="1400" dirty="0">
                <a:latin typeface="Gilroy" panose="00000500000000000000" pitchFamily="2" charset="-52"/>
              </a:rPr>
              <a:t>постійна втома</a:t>
            </a:r>
          </a:p>
        </p:txBody>
      </p:sp>
      <p:sp>
        <p:nvSpPr>
          <p:cNvPr id="20" name="малоподвижный образ жизни"/>
          <p:cNvSpPr txBox="1"/>
          <p:nvPr/>
        </p:nvSpPr>
        <p:spPr>
          <a:xfrm>
            <a:off x="298172" y="3986333"/>
            <a:ext cx="266158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r"/>
            <a:r>
              <a:rPr lang="uk-UA" sz="1400" dirty="0">
                <a:latin typeface="Gilroy" panose="00000500000000000000" pitchFamily="2" charset="-52"/>
              </a:rPr>
              <a:t>проблеми зі шкірою</a:t>
            </a:r>
          </a:p>
        </p:txBody>
      </p:sp>
      <p:sp>
        <p:nvSpPr>
          <p:cNvPr id="21" name="Овал 20"/>
          <p:cNvSpPr/>
          <p:nvPr/>
        </p:nvSpPr>
        <p:spPr>
          <a:xfrm>
            <a:off x="3403135" y="2545387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403135" y="3322163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408571" y="4025823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458460" y="3322163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458460" y="2545387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458460" y="4025823"/>
            <a:ext cx="133247" cy="133247"/>
          </a:xfrm>
          <a:prstGeom prst="ellips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27" name="Прямая соединительная линия 26"/>
          <p:cNvCxnSpPr>
            <a:endCxn id="21" idx="2"/>
          </p:cNvCxnSpPr>
          <p:nvPr/>
        </p:nvCxnSpPr>
        <p:spPr>
          <a:xfrm flipV="1">
            <a:off x="3080082" y="2612011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3080082" y="3387863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3093003" y="4092446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597662" y="4092446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5591707" y="3379535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5602836" y="2612011"/>
            <a:ext cx="323053" cy="2674"/>
          </a:xfrm>
          <a:prstGeom prst="line">
            <a:avLst/>
          </a:prstGeom>
          <a:noFill/>
          <a:ln w="12700" cap="flat">
            <a:solidFill>
              <a:srgbClr val="7649B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5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yoyo-dy-cEmvoXALGQQ-unsplash.jpg" descr="yoyo-dy-cEmvoXALGQQ-unsplash.jpg"/>
          <p:cNvPicPr>
            <a:picLocks noChangeAspect="1"/>
          </p:cNvPicPr>
          <p:nvPr/>
        </p:nvPicPr>
        <p:blipFill>
          <a:blip r:embed="rId3"/>
          <a:srcRect t="25300"/>
          <a:stretch>
            <a:fillRect/>
          </a:stretch>
        </p:blipFill>
        <p:spPr>
          <a:xfrm flipH="1">
            <a:off x="-12700" y="6350"/>
            <a:ext cx="9169400" cy="513715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ctangle"/>
          <p:cNvSpPr/>
          <p:nvPr/>
        </p:nvSpPr>
        <p:spPr>
          <a:xfrm>
            <a:off x="-279400" y="-254000"/>
            <a:ext cx="9690100" cy="56515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58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лишний вес"/>
          <p:cNvSpPr txBox="1"/>
          <p:nvPr/>
        </p:nvSpPr>
        <p:spPr>
          <a:xfrm>
            <a:off x="1089145" y="1968500"/>
            <a:ext cx="79508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anchor="t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dirty="0">
                <a:latin typeface="Gilroy" panose="00000500000000000000" pitchFamily="2" charset="-52"/>
              </a:rPr>
              <a:t>зайва вага</a:t>
            </a:r>
          </a:p>
        </p:txBody>
      </p:sp>
      <p:sp>
        <p:nvSpPr>
          <p:cNvPr id="161" name="ломкость ногтей и волос"/>
          <p:cNvSpPr txBox="1"/>
          <p:nvPr/>
        </p:nvSpPr>
        <p:spPr>
          <a:xfrm>
            <a:off x="1089145" y="3505200"/>
            <a:ext cx="1930016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anchor="t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dirty="0">
                <a:latin typeface="Gilroy" panose="00000500000000000000" pitchFamily="2" charset="-52"/>
              </a:rPr>
              <a:t>ламкість нігтів та волосся</a:t>
            </a:r>
          </a:p>
        </p:txBody>
      </p:sp>
      <p:pic>
        <p:nvPicPr>
          <p:cNvPr id="163" name="Program Colo-Vada Green-1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6" y="3340100"/>
            <a:ext cx="531743" cy="533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64" name="Program Colo-Vada Green-1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803400"/>
            <a:ext cx="533400" cy="533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6" name="обострение  хронических заболеваний"/>
          <p:cNvSpPr txBox="1"/>
          <p:nvPr/>
        </p:nvSpPr>
        <p:spPr>
          <a:xfrm>
            <a:off x="4530212" y="1869833"/>
            <a:ext cx="180337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dirty="0">
                <a:latin typeface="Gilroy" panose="00000500000000000000" pitchFamily="2" charset="-52"/>
              </a:rPr>
              <a:t>загострення </a:t>
            </a:r>
            <a:br>
              <a:rPr lang="uk-UA" dirty="0">
                <a:latin typeface="Gilroy" panose="00000500000000000000" pitchFamily="2" charset="-52"/>
              </a:rPr>
            </a:br>
            <a:r>
              <a:rPr lang="uk-UA" dirty="0">
                <a:latin typeface="Gilroy" panose="00000500000000000000" pitchFamily="2" charset="-52"/>
              </a:rPr>
              <a:t>хронічних захворювань</a:t>
            </a:r>
          </a:p>
        </p:txBody>
      </p:sp>
      <p:pic>
        <p:nvPicPr>
          <p:cNvPr id="167" name="Program Colo-Vada Green-08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803716"/>
            <a:ext cx="532767" cy="53276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частые простуды"/>
          <p:cNvSpPr txBox="1"/>
          <p:nvPr/>
        </p:nvSpPr>
        <p:spPr>
          <a:xfrm>
            <a:off x="4526916" y="2739878"/>
            <a:ext cx="98424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dirty="0">
                <a:latin typeface="Gilroy" panose="00000500000000000000" pitchFamily="2" charset="-52"/>
              </a:rPr>
              <a:t>часті застуди</a:t>
            </a:r>
          </a:p>
        </p:txBody>
      </p:sp>
      <p:pic>
        <p:nvPicPr>
          <p:cNvPr id="169" name="Program Colo-Vada Green-11.png" descr="Program Colo-Vada Green-1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100" y="2571844"/>
            <a:ext cx="532767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аллергические реакции"/>
          <p:cNvSpPr txBox="1"/>
          <p:nvPr/>
        </p:nvSpPr>
        <p:spPr>
          <a:xfrm>
            <a:off x="1088512" y="2739111"/>
            <a:ext cx="126477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dirty="0">
                <a:latin typeface="Gilroy" panose="00000500000000000000" pitchFamily="2" charset="-52"/>
              </a:rPr>
              <a:t>алергічні реакції</a:t>
            </a:r>
          </a:p>
        </p:txBody>
      </p:sp>
      <p:pic>
        <p:nvPicPr>
          <p:cNvPr id="171" name="Program Colo-Vada Green-1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571844"/>
            <a:ext cx="532767" cy="53148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sp>
        <p:nvSpPr>
          <p:cNvPr id="20" name="Сигналы SOS: как понять,  что в организме пора навести порядок"/>
          <p:cNvSpPr txBox="1"/>
          <p:nvPr/>
        </p:nvSpPr>
        <p:spPr>
          <a:xfrm>
            <a:off x="406400" y="406400"/>
            <a:ext cx="7940341" cy="69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dirty="0">
                <a:solidFill>
                  <a:srgbClr val="C3E53F"/>
                </a:solidFill>
              </a:rPr>
              <a:t>Сигнали SOS: як зрозуміти, </a:t>
            </a:r>
            <a:br>
              <a:rPr lang="uk-UA" dirty="0">
                <a:solidFill>
                  <a:srgbClr val="C3E53F"/>
                </a:solidFill>
              </a:rPr>
            </a:br>
            <a:r>
              <a:rPr lang="uk-UA" dirty="0">
                <a:solidFill>
                  <a:srgbClr val="C3E53F"/>
                </a:solidFill>
              </a:rPr>
              <a:t>що в організмі час навести лад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01" y="-12003"/>
            <a:ext cx="3462402" cy="5193603"/>
          </a:xfrm>
          <a:prstGeom prst="rect">
            <a:avLst/>
          </a:prstGeom>
        </p:spPr>
      </p:pic>
      <p:pic>
        <p:nvPicPr>
          <p:cNvPr id="179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Мы не можем полностью исключить влияние внешних факторов. Но в наших силах регулярно очищать организм от токсинов, чтобы улучшить самочувствие."/>
          <p:cNvSpPr txBox="1">
            <a:spLocks noGrp="1"/>
          </p:cNvSpPr>
          <p:nvPr>
            <p:ph type="ctrTitle"/>
          </p:nvPr>
        </p:nvSpPr>
        <p:spPr>
          <a:xfrm>
            <a:off x="332616" y="1454307"/>
            <a:ext cx="5153784" cy="30160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sz="2400" b="0" dirty="0">
                <a:solidFill>
                  <a:srgbClr val="404040"/>
                </a:solidFill>
                <a:latin typeface="Gilroy Bold" panose="00000800000000000000" pitchFamily="2" charset="-52"/>
              </a:rPr>
              <a:t>Ми не можемо повністю виключити вплив зовнішніх факторів. Але нам під силу </a:t>
            </a:r>
            <a:r>
              <a:rPr lang="uk-UA" sz="2400" b="0" dirty="0">
                <a:solidFill>
                  <a:srgbClr val="7649BA"/>
                </a:solidFill>
                <a:latin typeface="Gilroy Bold" panose="00000800000000000000" pitchFamily="2" charset="-52"/>
              </a:rPr>
              <a:t>допомогти організму очиститися</a:t>
            </a:r>
            <a:br>
              <a:rPr lang="uk-UA" sz="2400" b="0" dirty="0">
                <a:solidFill>
                  <a:srgbClr val="7649BA"/>
                </a:solidFill>
                <a:latin typeface="Gilroy Bold" panose="00000800000000000000" pitchFamily="2" charset="-52"/>
              </a:rPr>
            </a:br>
            <a:r>
              <a:rPr lang="uk-UA" sz="2400" b="0" dirty="0">
                <a:solidFill>
                  <a:srgbClr val="404040"/>
                </a:solidFill>
                <a:latin typeface="Gilroy Bold" panose="00000800000000000000" pitchFamily="2" charset="-52"/>
              </a:rPr>
              <a:t>від токсинів, аби покращити самопочуття</a:t>
            </a:r>
            <a:r>
              <a:rPr sz="2400" b="0" dirty="0">
                <a:solidFill>
                  <a:srgbClr val="404040"/>
                </a:solidFill>
                <a:latin typeface="Gilroy Bold" panose="00000800000000000000" pitchFamily="2" charset="-52"/>
              </a:rPr>
              <a:t>.</a:t>
            </a:r>
          </a:p>
        </p:txBody>
      </p:sp>
      <p:sp>
        <p:nvSpPr>
          <p:cNvPr id="181" name="Colo-Vada Green"/>
          <p:cNvSpPr txBox="1"/>
          <p:nvPr/>
        </p:nvSpPr>
        <p:spPr>
          <a:xfrm>
            <a:off x="406400" y="4795520"/>
            <a:ext cx="1279196" cy="15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rPr dirty="0" err="1">
                <a:solidFill>
                  <a:srgbClr val="404040"/>
                </a:solidFill>
              </a:rPr>
              <a:t>Colo</a:t>
            </a:r>
            <a:r>
              <a:rPr dirty="0">
                <a:solidFill>
                  <a:srgbClr val="404040"/>
                </a:solidFill>
              </a:rPr>
              <a:t>-Vada Green</a:t>
            </a:r>
          </a:p>
        </p:txBody>
      </p:sp>
      <p:pic>
        <p:nvPicPr>
          <p:cNvPr id="11" name="Program Colo-Vada Green-53.png" descr="Program Colo-Vada Green-53.png"/>
          <p:cNvPicPr>
            <a:picLocks noChangeAspect="1"/>
          </p:cNvPicPr>
          <p:nvPr/>
        </p:nvPicPr>
        <p:blipFill>
          <a:blip r:embed="rId4"/>
          <a:srcRect t="112" b="112"/>
          <a:stretch>
            <a:fillRect/>
          </a:stretch>
        </p:blipFill>
        <p:spPr>
          <a:xfrm>
            <a:off x="8026706" y="4813300"/>
            <a:ext cx="774701" cy="135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154_colo_va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sp>
        <p:nvSpPr>
          <p:cNvPr id="187" name="комплексная программа  для эффективного очищения  организма на основе растительных  компонентов, витаминов, минералов  и пробиотиков."/>
          <p:cNvSpPr txBox="1"/>
          <p:nvPr/>
        </p:nvSpPr>
        <p:spPr>
          <a:xfrm>
            <a:off x="406400" y="1595236"/>
            <a:ext cx="3881395" cy="1181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333842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Комплексна програма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для поетапного очищення організму 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на основі рослинних компонентів, вітамінів, мінералів та пробіотиків. </a:t>
            </a:r>
          </a:p>
        </p:txBody>
      </p:sp>
      <p:sp>
        <p:nvSpPr>
          <p:cNvPr id="7" name="Сигналы SOS: как понять,  что в организме пора навести порядок"/>
          <p:cNvSpPr txBox="1"/>
          <p:nvPr/>
        </p:nvSpPr>
        <p:spPr>
          <a:xfrm>
            <a:off x="406400" y="406400"/>
            <a:ext cx="7940341" cy="35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en-US" dirty="0">
                <a:solidFill>
                  <a:srgbClr val="7649BA"/>
                </a:solidFill>
              </a:rPr>
              <a:t>Program </a:t>
            </a:r>
            <a:r>
              <a:rPr lang="en-US" dirty="0" err="1">
                <a:solidFill>
                  <a:srgbClr val="7649BA"/>
                </a:solidFill>
              </a:rPr>
              <a:t>Colo</a:t>
            </a:r>
            <a:r>
              <a:rPr lang="en-US" dirty="0">
                <a:solidFill>
                  <a:srgbClr val="7649BA"/>
                </a:solidFill>
              </a:rPr>
              <a:t>-Vada Green</a:t>
            </a:r>
            <a:endParaRPr dirty="0">
              <a:solidFill>
                <a:srgbClr val="7649BA"/>
              </a:solidFill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5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EU_3860_Colo-vada_Gre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CCI_logo_new_Монтажная область 1.png" descr="CCI_logo_new_Монтажная область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0" y="4782532"/>
            <a:ext cx="812800" cy="203777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Colo-Vada Green"/>
          <p:cNvSpPr txBox="1"/>
          <p:nvPr/>
        </p:nvSpPr>
        <p:spPr>
          <a:xfrm>
            <a:off x="406400" y="4795520"/>
            <a:ext cx="124075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200" b="1">
                <a:solidFill>
                  <a:srgbClr val="FFFFFF"/>
                </a:solidFill>
                <a:latin typeface="Gilroy Bold"/>
                <a:ea typeface="Gilroy Bold"/>
                <a:cs typeface="Gilroy Bold"/>
                <a:sym typeface="Gilroy Bold"/>
              </a:defRPr>
            </a:lvl1pPr>
          </a:lstStyle>
          <a:p>
            <a:r>
              <a:t>Colo-Vada Green</a:t>
            </a:r>
          </a:p>
        </p:txBody>
      </p:sp>
      <p:sp>
        <p:nvSpPr>
          <p:cNvPr id="194" name="Легкость и отличное самочувствие  всего за 14 дней с Colo-Vada Green"/>
          <p:cNvSpPr txBox="1"/>
          <p:nvPr/>
        </p:nvSpPr>
        <p:spPr>
          <a:xfrm>
            <a:off x="406400" y="406400"/>
            <a:ext cx="7009932" cy="698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333842"/>
                </a:solidFill>
                <a:latin typeface="Gilroy Bold"/>
                <a:ea typeface="Gilroy Bold"/>
                <a:cs typeface="Gilroy Bold"/>
                <a:sym typeface="Gilroy Bold"/>
              </a:defRPr>
            </a:pPr>
            <a:r>
              <a:rPr lang="uk-UA" dirty="0">
                <a:solidFill>
                  <a:srgbClr val="7649BA"/>
                </a:solidFill>
              </a:rPr>
              <a:t>Легкість і чудове самопочуття </a:t>
            </a:r>
            <a:br>
              <a:rPr lang="uk-UA" dirty="0">
                <a:solidFill>
                  <a:srgbClr val="7649BA"/>
                </a:solidFill>
              </a:rPr>
            </a:br>
            <a:r>
              <a:rPr lang="uk-UA" dirty="0">
                <a:solidFill>
                  <a:srgbClr val="7649BA"/>
                </a:solidFill>
              </a:rPr>
              <a:t>усього за 14 днів з</a:t>
            </a:r>
            <a:r>
              <a:rPr dirty="0">
                <a:solidFill>
                  <a:srgbClr val="7649BA"/>
                </a:solidFill>
              </a:rPr>
              <a:t> </a:t>
            </a:r>
            <a:r>
              <a:rPr lang="en-US" dirty="0">
                <a:solidFill>
                  <a:srgbClr val="7649BA"/>
                </a:solidFill>
              </a:rPr>
              <a:t>Program </a:t>
            </a:r>
            <a:r>
              <a:rPr dirty="0">
                <a:solidFill>
                  <a:srgbClr val="7649BA"/>
                </a:solidFill>
              </a:rPr>
              <a:t>Colo-Vada Green</a:t>
            </a:r>
          </a:p>
        </p:txBody>
      </p:sp>
      <p:sp>
        <p:nvSpPr>
          <p:cNvPr id="196" name="подготовка  к очищению"/>
          <p:cNvSpPr txBox="1"/>
          <p:nvPr/>
        </p:nvSpPr>
        <p:spPr>
          <a:xfrm>
            <a:off x="406400" y="2369978"/>
            <a:ext cx="1157368" cy="66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  <a:sym typeface="Helvetica"/>
              </a:rPr>
              <a:t>1 етап</a:t>
            </a:r>
          </a:p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підготовка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до очищення</a:t>
            </a:r>
          </a:p>
        </p:txBody>
      </p:sp>
      <p:pic>
        <p:nvPicPr>
          <p:cNvPr id="197" name="Program Colo-Vada Green-4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6" y="1563320"/>
            <a:ext cx="698503" cy="69850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комфортное  восстановление"/>
          <p:cNvSpPr txBox="1"/>
          <p:nvPr/>
        </p:nvSpPr>
        <p:spPr>
          <a:xfrm>
            <a:off x="6343073" y="2369978"/>
            <a:ext cx="1096454" cy="66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3 етап</a:t>
            </a:r>
          </a:p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комфортне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відновлення</a:t>
            </a:r>
          </a:p>
        </p:txBody>
      </p:sp>
      <p:pic>
        <p:nvPicPr>
          <p:cNvPr id="200" name="Program Colo-Vada Green-4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05" y="1564405"/>
            <a:ext cx="698503" cy="69633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эффективная  детоксикация"/>
          <p:cNvSpPr txBox="1"/>
          <p:nvPr/>
        </p:nvSpPr>
        <p:spPr>
          <a:xfrm>
            <a:off x="3333298" y="2369978"/>
            <a:ext cx="1144544" cy="66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solidFill>
                  <a:srgbClr val="7649BA"/>
                </a:solidFill>
                <a:latin typeface="Gilroy Bold" panose="00000800000000000000" pitchFamily="2" charset="-52"/>
              </a:rPr>
              <a:t>2 етап</a:t>
            </a:r>
          </a:p>
          <a:p>
            <a:pPr>
              <a:lnSpc>
                <a:spcPct val="90000"/>
              </a:lnSpc>
              <a:defRPr sz="1500">
                <a:solidFill>
                  <a:srgbClr val="33384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uk-UA" sz="1600" dirty="0">
                <a:latin typeface="Gilroy" panose="00000500000000000000" pitchFamily="2" charset="-52"/>
              </a:rPr>
              <a:t>інтенсивна</a:t>
            </a:r>
            <a:br>
              <a:rPr lang="uk-UA" sz="1600" dirty="0">
                <a:latin typeface="Gilroy" panose="00000500000000000000" pitchFamily="2" charset="-52"/>
              </a:rPr>
            </a:br>
            <a:r>
              <a:rPr lang="uk-UA" sz="1600" dirty="0">
                <a:latin typeface="Gilroy" panose="00000500000000000000" pitchFamily="2" charset="-52"/>
              </a:rPr>
              <a:t>детоксикація</a:t>
            </a:r>
          </a:p>
        </p:txBody>
      </p:sp>
      <p:pic>
        <p:nvPicPr>
          <p:cNvPr id="203" name="Program Colo-Vada Green-4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63" y="1564405"/>
            <a:ext cx="698503" cy="696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940</Words>
  <Application>Microsoft Macintosh PowerPoint</Application>
  <PresentationFormat>Экран (16:9)</PresentationFormat>
  <Paragraphs>145</Paragraphs>
  <Slides>24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Gilroy</vt:lpstr>
      <vt:lpstr>Gilroy Bold</vt:lpstr>
      <vt:lpstr>Times New Roman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 не можемо повністю виключити вплив зовнішніх факторів. Але нам під силу допомогти організму очиститися від токсинів, аби покращити самопочуття.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Program Colo-Vada Green</vt:lpstr>
      <vt:lpstr>Презентация PowerPoint</vt:lpstr>
      <vt:lpstr>Презентация PowerPoint</vt:lpstr>
      <vt:lpstr>Презентация PowerPoint</vt:lpstr>
      <vt:lpstr>Презентация PowerPoint</vt:lpstr>
      <vt:lpstr>Colo-Vada Green —  ідеальна для тих, хто: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твоей легкости</dc:title>
  <dc:creator>Ekaterina.Zhuravel</dc:creator>
  <cp:lastModifiedBy>Microsoft Office User</cp:lastModifiedBy>
  <cp:revision>129</cp:revision>
  <dcterms:modified xsi:type="dcterms:W3CDTF">2023-01-23T08:54:13Z</dcterms:modified>
</cp:coreProperties>
</file>